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56" r:id="rId3"/>
    <p:sldId id="257" r:id="rId4"/>
    <p:sldId id="258"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5F5"/>
    <a:srgbClr val="2B2A25"/>
    <a:srgbClr val="D3E1E7"/>
    <a:srgbClr val="F8D03F"/>
    <a:srgbClr val="0047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32"/>
  </p:normalViewPr>
  <p:slideViewPr>
    <p:cSldViewPr snapToGrid="0">
      <p:cViewPr varScale="1">
        <p:scale>
          <a:sx n="95" d="100"/>
          <a:sy n="95" d="100"/>
        </p:scale>
        <p:origin x="200"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CBD31-4AD6-D05A-0593-19DBCDD7A7D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8B46031-CCE5-33FD-9466-0976796E2F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444EB8F-C0C1-ED20-6026-A2D0C8DB7F01}"/>
              </a:ext>
            </a:extLst>
          </p:cNvPr>
          <p:cNvSpPr>
            <a:spLocks noGrp="1"/>
          </p:cNvSpPr>
          <p:nvPr>
            <p:ph type="dt" sz="half" idx="10"/>
          </p:nvPr>
        </p:nvSpPr>
        <p:spPr/>
        <p:txBody>
          <a:bodyPr/>
          <a:lstStyle/>
          <a:p>
            <a:fld id="{5D29F4D0-30FC-1E4A-BDB8-F38614DB853D}" type="datetimeFigureOut">
              <a:rPr lang="en-US" smtClean="0"/>
              <a:t>10/22/24</a:t>
            </a:fld>
            <a:endParaRPr lang="en-US"/>
          </a:p>
        </p:txBody>
      </p:sp>
      <p:sp>
        <p:nvSpPr>
          <p:cNvPr id="5" name="Footer Placeholder 4">
            <a:extLst>
              <a:ext uri="{FF2B5EF4-FFF2-40B4-BE49-F238E27FC236}">
                <a16:creationId xmlns:a16="http://schemas.microsoft.com/office/drawing/2014/main" id="{B5EC8766-500B-A455-C720-7961408AA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8A3333-84A9-9F4B-9D3B-1EA46DCCAD49}"/>
              </a:ext>
            </a:extLst>
          </p:cNvPr>
          <p:cNvSpPr>
            <a:spLocks noGrp="1"/>
          </p:cNvSpPr>
          <p:nvPr>
            <p:ph type="sldNum" sz="quarter" idx="12"/>
          </p:nvPr>
        </p:nvSpPr>
        <p:spPr/>
        <p:txBody>
          <a:bodyPr/>
          <a:lstStyle/>
          <a:p>
            <a:fld id="{CB709BE3-4E3E-4C48-AEDB-E0C33557CA67}" type="slidenum">
              <a:rPr lang="en-US" smtClean="0"/>
              <a:t>‹#›</a:t>
            </a:fld>
            <a:endParaRPr lang="en-US"/>
          </a:p>
        </p:txBody>
      </p:sp>
    </p:spTree>
    <p:extLst>
      <p:ext uri="{BB962C8B-B14F-4D97-AF65-F5344CB8AC3E}">
        <p14:creationId xmlns:p14="http://schemas.microsoft.com/office/powerpoint/2010/main" val="2995894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40D6-F28E-A2E9-C606-F40678C610F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558AE67-DAF0-E53F-1659-2B5DC7D9ADD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099E7D8-6F10-73E4-79D6-CF48EFFCE862}"/>
              </a:ext>
            </a:extLst>
          </p:cNvPr>
          <p:cNvSpPr>
            <a:spLocks noGrp="1"/>
          </p:cNvSpPr>
          <p:nvPr>
            <p:ph type="dt" sz="half" idx="10"/>
          </p:nvPr>
        </p:nvSpPr>
        <p:spPr/>
        <p:txBody>
          <a:bodyPr/>
          <a:lstStyle/>
          <a:p>
            <a:fld id="{5D29F4D0-30FC-1E4A-BDB8-F38614DB853D}" type="datetimeFigureOut">
              <a:rPr lang="en-US" smtClean="0"/>
              <a:t>10/22/24</a:t>
            </a:fld>
            <a:endParaRPr lang="en-US"/>
          </a:p>
        </p:txBody>
      </p:sp>
      <p:sp>
        <p:nvSpPr>
          <p:cNvPr id="5" name="Footer Placeholder 4">
            <a:extLst>
              <a:ext uri="{FF2B5EF4-FFF2-40B4-BE49-F238E27FC236}">
                <a16:creationId xmlns:a16="http://schemas.microsoft.com/office/drawing/2014/main" id="{4D626A26-1E0C-FF88-C972-1A4877314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4F5D0-6252-2E4B-FAF6-236B30D2F172}"/>
              </a:ext>
            </a:extLst>
          </p:cNvPr>
          <p:cNvSpPr>
            <a:spLocks noGrp="1"/>
          </p:cNvSpPr>
          <p:nvPr>
            <p:ph type="sldNum" sz="quarter" idx="12"/>
          </p:nvPr>
        </p:nvSpPr>
        <p:spPr/>
        <p:txBody>
          <a:bodyPr/>
          <a:lstStyle/>
          <a:p>
            <a:fld id="{CB709BE3-4E3E-4C48-AEDB-E0C33557CA67}" type="slidenum">
              <a:rPr lang="en-US" smtClean="0"/>
              <a:t>‹#›</a:t>
            </a:fld>
            <a:endParaRPr lang="en-US"/>
          </a:p>
        </p:txBody>
      </p:sp>
    </p:spTree>
    <p:extLst>
      <p:ext uri="{BB962C8B-B14F-4D97-AF65-F5344CB8AC3E}">
        <p14:creationId xmlns:p14="http://schemas.microsoft.com/office/powerpoint/2010/main" val="1931689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AFE2A9-65E9-ACE5-A5F6-31083CA33DF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CBB5F7A-BEE3-FD50-90C5-829EA97C714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5CC9459-E54D-7A76-F8B7-542A1A1263CF}"/>
              </a:ext>
            </a:extLst>
          </p:cNvPr>
          <p:cNvSpPr>
            <a:spLocks noGrp="1"/>
          </p:cNvSpPr>
          <p:nvPr>
            <p:ph type="dt" sz="half" idx="10"/>
          </p:nvPr>
        </p:nvSpPr>
        <p:spPr/>
        <p:txBody>
          <a:bodyPr/>
          <a:lstStyle/>
          <a:p>
            <a:fld id="{5D29F4D0-30FC-1E4A-BDB8-F38614DB853D}" type="datetimeFigureOut">
              <a:rPr lang="en-US" smtClean="0"/>
              <a:t>10/22/24</a:t>
            </a:fld>
            <a:endParaRPr lang="en-US"/>
          </a:p>
        </p:txBody>
      </p:sp>
      <p:sp>
        <p:nvSpPr>
          <p:cNvPr id="5" name="Footer Placeholder 4">
            <a:extLst>
              <a:ext uri="{FF2B5EF4-FFF2-40B4-BE49-F238E27FC236}">
                <a16:creationId xmlns:a16="http://schemas.microsoft.com/office/drawing/2014/main" id="{68292CD1-1185-BB5C-8BC4-441F2E7046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C0083B-CE9B-C3EF-9261-80FD5D2B0D67}"/>
              </a:ext>
            </a:extLst>
          </p:cNvPr>
          <p:cNvSpPr>
            <a:spLocks noGrp="1"/>
          </p:cNvSpPr>
          <p:nvPr>
            <p:ph type="sldNum" sz="quarter" idx="12"/>
          </p:nvPr>
        </p:nvSpPr>
        <p:spPr/>
        <p:txBody>
          <a:bodyPr/>
          <a:lstStyle/>
          <a:p>
            <a:fld id="{CB709BE3-4E3E-4C48-AEDB-E0C33557CA67}" type="slidenum">
              <a:rPr lang="en-US" smtClean="0"/>
              <a:t>‹#›</a:t>
            </a:fld>
            <a:endParaRPr lang="en-US"/>
          </a:p>
        </p:txBody>
      </p:sp>
    </p:spTree>
    <p:extLst>
      <p:ext uri="{BB962C8B-B14F-4D97-AF65-F5344CB8AC3E}">
        <p14:creationId xmlns:p14="http://schemas.microsoft.com/office/powerpoint/2010/main" val="2145289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D705-EC61-1F10-C763-808A4F98FB4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0F4BC14-FDB1-12DF-562A-58B5F7F4277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B1D1F72-4C8F-59CB-16BE-E78BB061858F}"/>
              </a:ext>
            </a:extLst>
          </p:cNvPr>
          <p:cNvSpPr>
            <a:spLocks noGrp="1"/>
          </p:cNvSpPr>
          <p:nvPr>
            <p:ph type="dt" sz="half" idx="10"/>
          </p:nvPr>
        </p:nvSpPr>
        <p:spPr/>
        <p:txBody>
          <a:bodyPr/>
          <a:lstStyle/>
          <a:p>
            <a:fld id="{5D29F4D0-30FC-1E4A-BDB8-F38614DB853D}" type="datetimeFigureOut">
              <a:rPr lang="en-US" smtClean="0"/>
              <a:t>10/22/24</a:t>
            </a:fld>
            <a:endParaRPr lang="en-US"/>
          </a:p>
        </p:txBody>
      </p:sp>
      <p:sp>
        <p:nvSpPr>
          <p:cNvPr id="5" name="Footer Placeholder 4">
            <a:extLst>
              <a:ext uri="{FF2B5EF4-FFF2-40B4-BE49-F238E27FC236}">
                <a16:creationId xmlns:a16="http://schemas.microsoft.com/office/drawing/2014/main" id="{867B65C5-995F-E498-C6FC-615D576D1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1C4AA9-82A8-6CFE-BB43-1CAB78DE8AD0}"/>
              </a:ext>
            </a:extLst>
          </p:cNvPr>
          <p:cNvSpPr>
            <a:spLocks noGrp="1"/>
          </p:cNvSpPr>
          <p:nvPr>
            <p:ph type="sldNum" sz="quarter" idx="12"/>
          </p:nvPr>
        </p:nvSpPr>
        <p:spPr/>
        <p:txBody>
          <a:bodyPr/>
          <a:lstStyle/>
          <a:p>
            <a:fld id="{CB709BE3-4E3E-4C48-AEDB-E0C33557CA67}" type="slidenum">
              <a:rPr lang="en-US" smtClean="0"/>
              <a:t>‹#›</a:t>
            </a:fld>
            <a:endParaRPr lang="en-US"/>
          </a:p>
        </p:txBody>
      </p:sp>
    </p:spTree>
    <p:extLst>
      <p:ext uri="{BB962C8B-B14F-4D97-AF65-F5344CB8AC3E}">
        <p14:creationId xmlns:p14="http://schemas.microsoft.com/office/powerpoint/2010/main" val="337812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1F952-3B9A-F7C0-8A4F-4A21608D06E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28F8F24-BE70-CD14-5485-61425722F91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89038A2-51D4-B3C7-9213-7CFACE1DFBD4}"/>
              </a:ext>
            </a:extLst>
          </p:cNvPr>
          <p:cNvSpPr>
            <a:spLocks noGrp="1"/>
          </p:cNvSpPr>
          <p:nvPr>
            <p:ph type="dt" sz="half" idx="10"/>
          </p:nvPr>
        </p:nvSpPr>
        <p:spPr/>
        <p:txBody>
          <a:bodyPr/>
          <a:lstStyle/>
          <a:p>
            <a:fld id="{5D29F4D0-30FC-1E4A-BDB8-F38614DB853D}" type="datetimeFigureOut">
              <a:rPr lang="en-US" smtClean="0"/>
              <a:t>10/22/24</a:t>
            </a:fld>
            <a:endParaRPr lang="en-US"/>
          </a:p>
        </p:txBody>
      </p:sp>
      <p:sp>
        <p:nvSpPr>
          <p:cNvPr id="5" name="Footer Placeholder 4">
            <a:extLst>
              <a:ext uri="{FF2B5EF4-FFF2-40B4-BE49-F238E27FC236}">
                <a16:creationId xmlns:a16="http://schemas.microsoft.com/office/drawing/2014/main" id="{39FF1CBF-ED4B-27A1-50A1-ADC802176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3E5D4-B50B-10A9-DD7B-0A4C9EEBABB8}"/>
              </a:ext>
            </a:extLst>
          </p:cNvPr>
          <p:cNvSpPr>
            <a:spLocks noGrp="1"/>
          </p:cNvSpPr>
          <p:nvPr>
            <p:ph type="sldNum" sz="quarter" idx="12"/>
          </p:nvPr>
        </p:nvSpPr>
        <p:spPr/>
        <p:txBody>
          <a:bodyPr/>
          <a:lstStyle/>
          <a:p>
            <a:fld id="{CB709BE3-4E3E-4C48-AEDB-E0C33557CA67}" type="slidenum">
              <a:rPr lang="en-US" smtClean="0"/>
              <a:t>‹#›</a:t>
            </a:fld>
            <a:endParaRPr lang="en-US"/>
          </a:p>
        </p:txBody>
      </p:sp>
    </p:spTree>
    <p:extLst>
      <p:ext uri="{BB962C8B-B14F-4D97-AF65-F5344CB8AC3E}">
        <p14:creationId xmlns:p14="http://schemas.microsoft.com/office/powerpoint/2010/main" val="742074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774D-94D1-293B-8D90-24A9FA3EFC5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C6D174D-E897-BAA9-5494-56B4B0EACC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D0E57C7-0B95-DAA6-A8EE-0C67735ABBE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1D4D34F-02B4-E65C-46EE-2DA6C438A27B}"/>
              </a:ext>
            </a:extLst>
          </p:cNvPr>
          <p:cNvSpPr>
            <a:spLocks noGrp="1"/>
          </p:cNvSpPr>
          <p:nvPr>
            <p:ph type="dt" sz="half" idx="10"/>
          </p:nvPr>
        </p:nvSpPr>
        <p:spPr/>
        <p:txBody>
          <a:bodyPr/>
          <a:lstStyle/>
          <a:p>
            <a:fld id="{5D29F4D0-30FC-1E4A-BDB8-F38614DB853D}" type="datetimeFigureOut">
              <a:rPr lang="en-US" smtClean="0"/>
              <a:t>10/22/24</a:t>
            </a:fld>
            <a:endParaRPr lang="en-US"/>
          </a:p>
        </p:txBody>
      </p:sp>
      <p:sp>
        <p:nvSpPr>
          <p:cNvPr id="6" name="Footer Placeholder 5">
            <a:extLst>
              <a:ext uri="{FF2B5EF4-FFF2-40B4-BE49-F238E27FC236}">
                <a16:creationId xmlns:a16="http://schemas.microsoft.com/office/drawing/2014/main" id="{7467E5B6-A557-D82F-E4C6-343A75B89F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FE8387-22FF-DCB1-477C-F875AD7C3778}"/>
              </a:ext>
            </a:extLst>
          </p:cNvPr>
          <p:cNvSpPr>
            <a:spLocks noGrp="1"/>
          </p:cNvSpPr>
          <p:nvPr>
            <p:ph type="sldNum" sz="quarter" idx="12"/>
          </p:nvPr>
        </p:nvSpPr>
        <p:spPr/>
        <p:txBody>
          <a:bodyPr/>
          <a:lstStyle/>
          <a:p>
            <a:fld id="{CB709BE3-4E3E-4C48-AEDB-E0C33557CA67}" type="slidenum">
              <a:rPr lang="en-US" smtClean="0"/>
              <a:t>‹#›</a:t>
            </a:fld>
            <a:endParaRPr lang="en-US"/>
          </a:p>
        </p:txBody>
      </p:sp>
    </p:spTree>
    <p:extLst>
      <p:ext uri="{BB962C8B-B14F-4D97-AF65-F5344CB8AC3E}">
        <p14:creationId xmlns:p14="http://schemas.microsoft.com/office/powerpoint/2010/main" val="2002227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0FD5D-AB64-4877-0099-6E5080F669B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78B3C72-EAEC-DE2E-8AF6-44CFFCB7AD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EB92050-874F-B1BB-54FB-7B423994E69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975303D-F49E-E43F-9E00-DD83204388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EE83110-C25D-A7F3-FB6D-84EBFC5A29A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2E6D557-31AB-61BE-5AA9-75B43F0D10E1}"/>
              </a:ext>
            </a:extLst>
          </p:cNvPr>
          <p:cNvSpPr>
            <a:spLocks noGrp="1"/>
          </p:cNvSpPr>
          <p:nvPr>
            <p:ph type="dt" sz="half" idx="10"/>
          </p:nvPr>
        </p:nvSpPr>
        <p:spPr/>
        <p:txBody>
          <a:bodyPr/>
          <a:lstStyle/>
          <a:p>
            <a:fld id="{5D29F4D0-30FC-1E4A-BDB8-F38614DB853D}" type="datetimeFigureOut">
              <a:rPr lang="en-US" smtClean="0"/>
              <a:t>10/22/24</a:t>
            </a:fld>
            <a:endParaRPr lang="en-US"/>
          </a:p>
        </p:txBody>
      </p:sp>
      <p:sp>
        <p:nvSpPr>
          <p:cNvPr id="8" name="Footer Placeholder 7">
            <a:extLst>
              <a:ext uri="{FF2B5EF4-FFF2-40B4-BE49-F238E27FC236}">
                <a16:creationId xmlns:a16="http://schemas.microsoft.com/office/drawing/2014/main" id="{A3CC9712-5885-FB67-886D-B309410805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5EFD3A-8D4F-B018-9BAB-27733BAD65E1}"/>
              </a:ext>
            </a:extLst>
          </p:cNvPr>
          <p:cNvSpPr>
            <a:spLocks noGrp="1"/>
          </p:cNvSpPr>
          <p:nvPr>
            <p:ph type="sldNum" sz="quarter" idx="12"/>
          </p:nvPr>
        </p:nvSpPr>
        <p:spPr/>
        <p:txBody>
          <a:bodyPr/>
          <a:lstStyle/>
          <a:p>
            <a:fld id="{CB709BE3-4E3E-4C48-AEDB-E0C33557CA67}" type="slidenum">
              <a:rPr lang="en-US" smtClean="0"/>
              <a:t>‹#›</a:t>
            </a:fld>
            <a:endParaRPr lang="en-US"/>
          </a:p>
        </p:txBody>
      </p:sp>
    </p:spTree>
    <p:extLst>
      <p:ext uri="{BB962C8B-B14F-4D97-AF65-F5344CB8AC3E}">
        <p14:creationId xmlns:p14="http://schemas.microsoft.com/office/powerpoint/2010/main" val="914846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7952-0B27-C971-AE7C-F938B2C52D4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349C08A-2E6A-5B35-B8FD-FFC58EABAA0D}"/>
              </a:ext>
            </a:extLst>
          </p:cNvPr>
          <p:cNvSpPr>
            <a:spLocks noGrp="1"/>
          </p:cNvSpPr>
          <p:nvPr>
            <p:ph type="dt" sz="half" idx="10"/>
          </p:nvPr>
        </p:nvSpPr>
        <p:spPr/>
        <p:txBody>
          <a:bodyPr/>
          <a:lstStyle/>
          <a:p>
            <a:fld id="{5D29F4D0-30FC-1E4A-BDB8-F38614DB853D}" type="datetimeFigureOut">
              <a:rPr lang="en-US" smtClean="0"/>
              <a:t>10/22/24</a:t>
            </a:fld>
            <a:endParaRPr lang="en-US"/>
          </a:p>
        </p:txBody>
      </p:sp>
      <p:sp>
        <p:nvSpPr>
          <p:cNvPr id="4" name="Footer Placeholder 3">
            <a:extLst>
              <a:ext uri="{FF2B5EF4-FFF2-40B4-BE49-F238E27FC236}">
                <a16:creationId xmlns:a16="http://schemas.microsoft.com/office/drawing/2014/main" id="{AC3B27FB-F3D4-4B2E-3DDA-5E04F3EB2F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407173-6EE8-975F-DF29-A894AFBF4AFF}"/>
              </a:ext>
            </a:extLst>
          </p:cNvPr>
          <p:cNvSpPr>
            <a:spLocks noGrp="1"/>
          </p:cNvSpPr>
          <p:nvPr>
            <p:ph type="sldNum" sz="quarter" idx="12"/>
          </p:nvPr>
        </p:nvSpPr>
        <p:spPr/>
        <p:txBody>
          <a:bodyPr/>
          <a:lstStyle/>
          <a:p>
            <a:fld id="{CB709BE3-4E3E-4C48-AEDB-E0C33557CA67}" type="slidenum">
              <a:rPr lang="en-US" smtClean="0"/>
              <a:t>‹#›</a:t>
            </a:fld>
            <a:endParaRPr lang="en-US"/>
          </a:p>
        </p:txBody>
      </p:sp>
    </p:spTree>
    <p:extLst>
      <p:ext uri="{BB962C8B-B14F-4D97-AF65-F5344CB8AC3E}">
        <p14:creationId xmlns:p14="http://schemas.microsoft.com/office/powerpoint/2010/main" val="109602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FB5C31-34E2-A0A7-AADD-CE118C35D4BB}"/>
              </a:ext>
            </a:extLst>
          </p:cNvPr>
          <p:cNvSpPr>
            <a:spLocks noGrp="1"/>
          </p:cNvSpPr>
          <p:nvPr>
            <p:ph type="dt" sz="half" idx="10"/>
          </p:nvPr>
        </p:nvSpPr>
        <p:spPr/>
        <p:txBody>
          <a:bodyPr/>
          <a:lstStyle/>
          <a:p>
            <a:fld id="{5D29F4D0-30FC-1E4A-BDB8-F38614DB853D}" type="datetimeFigureOut">
              <a:rPr lang="en-US" smtClean="0"/>
              <a:t>10/22/24</a:t>
            </a:fld>
            <a:endParaRPr lang="en-US"/>
          </a:p>
        </p:txBody>
      </p:sp>
      <p:sp>
        <p:nvSpPr>
          <p:cNvPr id="3" name="Footer Placeholder 2">
            <a:extLst>
              <a:ext uri="{FF2B5EF4-FFF2-40B4-BE49-F238E27FC236}">
                <a16:creationId xmlns:a16="http://schemas.microsoft.com/office/drawing/2014/main" id="{5B7A2C63-1690-0FB6-9DBE-C98C3872A9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353356-3E66-AFA6-11FF-8980A4A169BB}"/>
              </a:ext>
            </a:extLst>
          </p:cNvPr>
          <p:cNvSpPr>
            <a:spLocks noGrp="1"/>
          </p:cNvSpPr>
          <p:nvPr>
            <p:ph type="sldNum" sz="quarter" idx="12"/>
          </p:nvPr>
        </p:nvSpPr>
        <p:spPr/>
        <p:txBody>
          <a:bodyPr/>
          <a:lstStyle/>
          <a:p>
            <a:fld id="{CB709BE3-4E3E-4C48-AEDB-E0C33557CA67}" type="slidenum">
              <a:rPr lang="en-US" smtClean="0"/>
              <a:t>‹#›</a:t>
            </a:fld>
            <a:endParaRPr lang="en-US"/>
          </a:p>
        </p:txBody>
      </p:sp>
    </p:spTree>
    <p:extLst>
      <p:ext uri="{BB962C8B-B14F-4D97-AF65-F5344CB8AC3E}">
        <p14:creationId xmlns:p14="http://schemas.microsoft.com/office/powerpoint/2010/main" val="2784393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CFD2-CC48-9B17-2C94-7BFAAA14FCA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4358056-58DC-20F1-B3DC-F916411E96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8FD92E3-5D61-1640-5682-CD73485029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1FA0383-B03F-F8F6-DE4D-1F6930EA5C19}"/>
              </a:ext>
            </a:extLst>
          </p:cNvPr>
          <p:cNvSpPr>
            <a:spLocks noGrp="1"/>
          </p:cNvSpPr>
          <p:nvPr>
            <p:ph type="dt" sz="half" idx="10"/>
          </p:nvPr>
        </p:nvSpPr>
        <p:spPr/>
        <p:txBody>
          <a:bodyPr/>
          <a:lstStyle/>
          <a:p>
            <a:fld id="{5D29F4D0-30FC-1E4A-BDB8-F38614DB853D}" type="datetimeFigureOut">
              <a:rPr lang="en-US" smtClean="0"/>
              <a:t>10/22/24</a:t>
            </a:fld>
            <a:endParaRPr lang="en-US"/>
          </a:p>
        </p:txBody>
      </p:sp>
      <p:sp>
        <p:nvSpPr>
          <p:cNvPr id="6" name="Footer Placeholder 5">
            <a:extLst>
              <a:ext uri="{FF2B5EF4-FFF2-40B4-BE49-F238E27FC236}">
                <a16:creationId xmlns:a16="http://schemas.microsoft.com/office/drawing/2014/main" id="{43254A1C-382A-FE0C-C71C-715114B7A5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A8D88F-FC04-1C13-E741-5B3DE0B8C2E5}"/>
              </a:ext>
            </a:extLst>
          </p:cNvPr>
          <p:cNvSpPr>
            <a:spLocks noGrp="1"/>
          </p:cNvSpPr>
          <p:nvPr>
            <p:ph type="sldNum" sz="quarter" idx="12"/>
          </p:nvPr>
        </p:nvSpPr>
        <p:spPr/>
        <p:txBody>
          <a:bodyPr/>
          <a:lstStyle/>
          <a:p>
            <a:fld id="{CB709BE3-4E3E-4C48-AEDB-E0C33557CA67}" type="slidenum">
              <a:rPr lang="en-US" smtClean="0"/>
              <a:t>‹#›</a:t>
            </a:fld>
            <a:endParaRPr lang="en-US"/>
          </a:p>
        </p:txBody>
      </p:sp>
    </p:spTree>
    <p:extLst>
      <p:ext uri="{BB962C8B-B14F-4D97-AF65-F5344CB8AC3E}">
        <p14:creationId xmlns:p14="http://schemas.microsoft.com/office/powerpoint/2010/main" val="3606422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34857-C750-AB10-7F3D-44F4753E73A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187046F-F02E-500C-53FB-D8EA4BDBDE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C18A2D-F1C7-9B28-1EED-06FCDEEF3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472873-AB6B-EA4C-F3AF-8B5F3DB7B27A}"/>
              </a:ext>
            </a:extLst>
          </p:cNvPr>
          <p:cNvSpPr>
            <a:spLocks noGrp="1"/>
          </p:cNvSpPr>
          <p:nvPr>
            <p:ph type="dt" sz="half" idx="10"/>
          </p:nvPr>
        </p:nvSpPr>
        <p:spPr/>
        <p:txBody>
          <a:bodyPr/>
          <a:lstStyle/>
          <a:p>
            <a:fld id="{5D29F4D0-30FC-1E4A-BDB8-F38614DB853D}" type="datetimeFigureOut">
              <a:rPr lang="en-US" smtClean="0"/>
              <a:t>10/22/24</a:t>
            </a:fld>
            <a:endParaRPr lang="en-US"/>
          </a:p>
        </p:txBody>
      </p:sp>
      <p:sp>
        <p:nvSpPr>
          <p:cNvPr id="6" name="Footer Placeholder 5">
            <a:extLst>
              <a:ext uri="{FF2B5EF4-FFF2-40B4-BE49-F238E27FC236}">
                <a16:creationId xmlns:a16="http://schemas.microsoft.com/office/drawing/2014/main" id="{B047B64E-3253-DEBF-C35D-CE9FCCE248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ED7B67-7F20-ED64-E956-A1E87408C8C1}"/>
              </a:ext>
            </a:extLst>
          </p:cNvPr>
          <p:cNvSpPr>
            <a:spLocks noGrp="1"/>
          </p:cNvSpPr>
          <p:nvPr>
            <p:ph type="sldNum" sz="quarter" idx="12"/>
          </p:nvPr>
        </p:nvSpPr>
        <p:spPr/>
        <p:txBody>
          <a:bodyPr/>
          <a:lstStyle/>
          <a:p>
            <a:fld id="{CB709BE3-4E3E-4C48-AEDB-E0C33557CA67}" type="slidenum">
              <a:rPr lang="en-US" smtClean="0"/>
              <a:t>‹#›</a:t>
            </a:fld>
            <a:endParaRPr lang="en-US"/>
          </a:p>
        </p:txBody>
      </p:sp>
    </p:spTree>
    <p:extLst>
      <p:ext uri="{BB962C8B-B14F-4D97-AF65-F5344CB8AC3E}">
        <p14:creationId xmlns:p14="http://schemas.microsoft.com/office/powerpoint/2010/main" val="2208139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98D49C-7731-9B08-EBA5-34325BC51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D581C91-5AC8-F407-6C3E-486E65F580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30989A6-F0FC-5BB4-4049-FAF7F2015C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D29F4D0-30FC-1E4A-BDB8-F38614DB853D}" type="datetimeFigureOut">
              <a:rPr lang="en-US" smtClean="0"/>
              <a:t>10/22/24</a:t>
            </a:fld>
            <a:endParaRPr lang="en-US"/>
          </a:p>
        </p:txBody>
      </p:sp>
      <p:sp>
        <p:nvSpPr>
          <p:cNvPr id="5" name="Footer Placeholder 4">
            <a:extLst>
              <a:ext uri="{FF2B5EF4-FFF2-40B4-BE49-F238E27FC236}">
                <a16:creationId xmlns:a16="http://schemas.microsoft.com/office/drawing/2014/main" id="{5E5E217A-38E0-BFFD-D381-81E94ED248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AD18FDC-B03F-0D8D-B67A-03E527F498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709BE3-4E3E-4C48-AEDB-E0C33557CA67}" type="slidenum">
              <a:rPr lang="en-US" smtClean="0"/>
              <a:t>‹#›</a:t>
            </a:fld>
            <a:endParaRPr lang="en-US"/>
          </a:p>
        </p:txBody>
      </p:sp>
    </p:spTree>
    <p:extLst>
      <p:ext uri="{BB962C8B-B14F-4D97-AF65-F5344CB8AC3E}">
        <p14:creationId xmlns:p14="http://schemas.microsoft.com/office/powerpoint/2010/main" val="477209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lta.gov.sg/content/ltagov/en/who_we_are/our_work/land_transport_master_plan_2040.html"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A519-299E-6B7C-ADBB-9298F3423F0D}"/>
              </a:ext>
            </a:extLst>
          </p:cNvPr>
          <p:cNvSpPr>
            <a:spLocks noGrp="1"/>
          </p:cNvSpPr>
          <p:nvPr>
            <p:ph type="title"/>
          </p:nvPr>
        </p:nvSpPr>
        <p:spPr>
          <a:xfrm>
            <a:off x="838200" y="365125"/>
            <a:ext cx="4319588" cy="1325563"/>
          </a:xfrm>
        </p:spPr>
        <p:txBody>
          <a:bodyPr/>
          <a:lstStyle/>
          <a:p>
            <a:r>
              <a:rPr lang="en-US" dirty="0" err="1"/>
              <a:t>Colour</a:t>
            </a:r>
            <a:r>
              <a:rPr lang="en-US" dirty="0"/>
              <a:t> Scheme</a:t>
            </a:r>
          </a:p>
        </p:txBody>
      </p:sp>
      <p:pic>
        <p:nvPicPr>
          <p:cNvPr id="4" name="Picture 2" descr="Alt text for image on Isomer site">
            <a:extLst>
              <a:ext uri="{FF2B5EF4-FFF2-40B4-BE49-F238E27FC236}">
                <a16:creationId xmlns:a16="http://schemas.microsoft.com/office/drawing/2014/main" id="{4E89314E-09D5-FB44-9C5F-BE10C5AEA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5587" y="0"/>
            <a:ext cx="685641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128D487-4866-E02E-B7A2-934414835996}"/>
              </a:ext>
            </a:extLst>
          </p:cNvPr>
          <p:cNvSpPr/>
          <p:nvPr/>
        </p:nvSpPr>
        <p:spPr>
          <a:xfrm>
            <a:off x="942975" y="1557338"/>
            <a:ext cx="2843213" cy="585787"/>
          </a:xfrm>
          <a:prstGeom prst="rect">
            <a:avLst/>
          </a:prstGeom>
          <a:solidFill>
            <a:srgbClr val="2B2A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4C90345-471A-0820-72A6-7A707353E6FA}"/>
              </a:ext>
            </a:extLst>
          </p:cNvPr>
          <p:cNvSpPr/>
          <p:nvPr/>
        </p:nvSpPr>
        <p:spPr>
          <a:xfrm>
            <a:off x="942974" y="3157538"/>
            <a:ext cx="2843213" cy="585787"/>
          </a:xfrm>
          <a:prstGeom prst="rect">
            <a:avLst/>
          </a:prstGeom>
          <a:solidFill>
            <a:srgbClr val="F8D0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257BD05-38B0-944C-B6E5-597F9A7D2128}"/>
              </a:ext>
            </a:extLst>
          </p:cNvPr>
          <p:cNvSpPr/>
          <p:nvPr/>
        </p:nvSpPr>
        <p:spPr>
          <a:xfrm>
            <a:off x="942974" y="2357438"/>
            <a:ext cx="2843213" cy="585787"/>
          </a:xfrm>
          <a:prstGeom prst="rect">
            <a:avLst/>
          </a:prstGeom>
          <a:solidFill>
            <a:srgbClr val="0047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70254C-B994-4CA0-1071-F83368940498}"/>
              </a:ext>
            </a:extLst>
          </p:cNvPr>
          <p:cNvSpPr/>
          <p:nvPr/>
        </p:nvSpPr>
        <p:spPr>
          <a:xfrm>
            <a:off x="942974" y="3957639"/>
            <a:ext cx="2843213" cy="585787"/>
          </a:xfrm>
          <a:prstGeom prst="rect">
            <a:avLst/>
          </a:prstGeom>
          <a:solidFill>
            <a:srgbClr val="D3E1E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4F8A26-A454-55D2-7946-75503B939FEB}"/>
              </a:ext>
            </a:extLst>
          </p:cNvPr>
          <p:cNvSpPr/>
          <p:nvPr/>
        </p:nvSpPr>
        <p:spPr>
          <a:xfrm>
            <a:off x="942974" y="4757740"/>
            <a:ext cx="2843213" cy="5857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4815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website&#10;&#10;Description automatically generated">
            <a:extLst>
              <a:ext uri="{FF2B5EF4-FFF2-40B4-BE49-F238E27FC236}">
                <a16:creationId xmlns:a16="http://schemas.microsoft.com/office/drawing/2014/main" id="{267E9BB6-2EAA-13F0-FE3E-392A882097C2}"/>
              </a:ext>
            </a:extLst>
          </p:cNvPr>
          <p:cNvPicPr>
            <a:picLocks noChangeAspect="1"/>
          </p:cNvPicPr>
          <p:nvPr/>
        </p:nvPicPr>
        <p:blipFill>
          <a:blip r:embed="rId2"/>
          <a:stretch>
            <a:fillRect/>
          </a:stretch>
        </p:blipFill>
        <p:spPr>
          <a:xfrm>
            <a:off x="299108" y="732396"/>
            <a:ext cx="11593784" cy="5393207"/>
          </a:xfrm>
          <a:prstGeom prst="rect">
            <a:avLst/>
          </a:prstGeom>
        </p:spPr>
      </p:pic>
      <p:sp>
        <p:nvSpPr>
          <p:cNvPr id="7" name="Rectangle 6">
            <a:extLst>
              <a:ext uri="{FF2B5EF4-FFF2-40B4-BE49-F238E27FC236}">
                <a16:creationId xmlns:a16="http://schemas.microsoft.com/office/drawing/2014/main" id="{DF8DB71E-77B5-94F1-FA97-FB39A72D332E}"/>
              </a:ext>
            </a:extLst>
          </p:cNvPr>
          <p:cNvSpPr/>
          <p:nvPr/>
        </p:nvSpPr>
        <p:spPr>
          <a:xfrm>
            <a:off x="782051" y="2646947"/>
            <a:ext cx="3982453" cy="21295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5007C-6AE7-CB5D-D2BE-2A3548AB2905}"/>
              </a:ext>
            </a:extLst>
          </p:cNvPr>
          <p:cNvSpPr txBox="1"/>
          <p:nvPr/>
        </p:nvSpPr>
        <p:spPr>
          <a:xfrm>
            <a:off x="782051" y="2646947"/>
            <a:ext cx="3828677" cy="800219"/>
          </a:xfrm>
          <a:prstGeom prst="rect">
            <a:avLst/>
          </a:prstGeom>
          <a:noFill/>
        </p:spPr>
        <p:txBody>
          <a:bodyPr wrap="none" rtlCol="0">
            <a:spAutoFit/>
          </a:bodyPr>
          <a:lstStyle/>
          <a:p>
            <a:r>
              <a:rPr lang="en-US" sz="2800" b="1" dirty="0"/>
              <a:t>SINGAPORE</a:t>
            </a:r>
          </a:p>
          <a:p>
            <a:r>
              <a:rPr lang="en-US" dirty="0"/>
              <a:t>World Class Public Transport System</a:t>
            </a:r>
          </a:p>
        </p:txBody>
      </p:sp>
      <p:sp>
        <p:nvSpPr>
          <p:cNvPr id="9" name="TextBox 8">
            <a:extLst>
              <a:ext uri="{FF2B5EF4-FFF2-40B4-BE49-F238E27FC236}">
                <a16:creationId xmlns:a16="http://schemas.microsoft.com/office/drawing/2014/main" id="{98EACA5F-5B05-36B8-4FE7-1788823CF622}"/>
              </a:ext>
            </a:extLst>
          </p:cNvPr>
          <p:cNvSpPr txBox="1"/>
          <p:nvPr/>
        </p:nvSpPr>
        <p:spPr>
          <a:xfrm>
            <a:off x="782051" y="3573379"/>
            <a:ext cx="3828677" cy="1107996"/>
          </a:xfrm>
          <a:prstGeom prst="rect">
            <a:avLst/>
          </a:prstGeom>
          <a:noFill/>
        </p:spPr>
        <p:txBody>
          <a:bodyPr wrap="square" rtlCol="0">
            <a:spAutoFit/>
          </a:bodyPr>
          <a:lstStyle/>
          <a:p>
            <a:r>
              <a:rPr lang="en-US" sz="1100" dirty="0"/>
              <a:t>Singapore’s public transport system was ranked </a:t>
            </a:r>
            <a:r>
              <a:rPr lang="en-US" sz="1100" b="1" dirty="0"/>
              <a:t>third place</a:t>
            </a:r>
            <a:r>
              <a:rPr lang="en-US" sz="1100" dirty="0"/>
              <a:t>, just behind Hong Kong and Zurich, according to the Urban Mobility Index Ranking 2023 by Oliver Wyman Forum. This ranking is based on a city’s public transport density, utilization rate and efficiency. Find out how Singapore established a world-class public transport system.</a:t>
            </a:r>
          </a:p>
        </p:txBody>
      </p:sp>
      <p:sp>
        <p:nvSpPr>
          <p:cNvPr id="10" name="Rectangle 9">
            <a:extLst>
              <a:ext uri="{FF2B5EF4-FFF2-40B4-BE49-F238E27FC236}">
                <a16:creationId xmlns:a16="http://schemas.microsoft.com/office/drawing/2014/main" id="{93D3DA5A-40EB-6964-682B-9207152D81EB}"/>
              </a:ext>
            </a:extLst>
          </p:cNvPr>
          <p:cNvSpPr/>
          <p:nvPr/>
        </p:nvSpPr>
        <p:spPr>
          <a:xfrm>
            <a:off x="710754" y="4993106"/>
            <a:ext cx="1394772" cy="457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AADF309-9D66-5AA6-CE69-C8AC3D859B33}"/>
              </a:ext>
            </a:extLst>
          </p:cNvPr>
          <p:cNvSpPr txBox="1"/>
          <p:nvPr/>
        </p:nvSpPr>
        <p:spPr>
          <a:xfrm>
            <a:off x="2637140" y="5037040"/>
            <a:ext cx="1608517" cy="369332"/>
          </a:xfrm>
          <a:prstGeom prst="rect">
            <a:avLst/>
          </a:prstGeom>
          <a:noFill/>
        </p:spPr>
        <p:txBody>
          <a:bodyPr wrap="none" rtlCol="0">
            <a:spAutoFit/>
          </a:bodyPr>
          <a:lstStyle/>
          <a:p>
            <a:r>
              <a:rPr lang="en-US" dirty="0"/>
              <a:t>Discover More</a:t>
            </a:r>
          </a:p>
        </p:txBody>
      </p:sp>
      <p:cxnSp>
        <p:nvCxnSpPr>
          <p:cNvPr id="13" name="Straight Arrow Connector 12">
            <a:extLst>
              <a:ext uri="{FF2B5EF4-FFF2-40B4-BE49-F238E27FC236}">
                <a16:creationId xmlns:a16="http://schemas.microsoft.com/office/drawing/2014/main" id="{2890084F-2A3A-6D66-81B8-48112E9AEC54}"/>
              </a:ext>
            </a:extLst>
          </p:cNvPr>
          <p:cNvCxnSpPr>
            <a:stCxn id="10" idx="3"/>
            <a:endCxn id="11" idx="1"/>
          </p:cNvCxnSpPr>
          <p:nvPr/>
        </p:nvCxnSpPr>
        <p:spPr>
          <a:xfrm>
            <a:off x="2105526" y="5221706"/>
            <a:ext cx="53161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28" name="Picture 4" descr="Getting around Singapore">
            <a:extLst>
              <a:ext uri="{FF2B5EF4-FFF2-40B4-BE49-F238E27FC236}">
                <a16:creationId xmlns:a16="http://schemas.microsoft.com/office/drawing/2014/main" id="{F439FB28-3707-2946-AA0D-F502E0089D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09" r="18545"/>
          <a:stretch/>
        </p:blipFill>
        <p:spPr bwMode="auto">
          <a:xfrm>
            <a:off x="5296118" y="2021979"/>
            <a:ext cx="6005295" cy="410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828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black and white object&#10;&#10;Description automatically generated">
            <a:extLst>
              <a:ext uri="{FF2B5EF4-FFF2-40B4-BE49-F238E27FC236}">
                <a16:creationId xmlns:a16="http://schemas.microsoft.com/office/drawing/2014/main" id="{D1CB9D7D-C624-4262-AE29-EF4C97F77821}"/>
              </a:ext>
            </a:extLst>
          </p:cNvPr>
          <p:cNvPicPr>
            <a:picLocks noChangeAspect="1"/>
          </p:cNvPicPr>
          <p:nvPr/>
        </p:nvPicPr>
        <p:blipFill>
          <a:blip r:embed="rId2"/>
          <a:stretch>
            <a:fillRect/>
          </a:stretch>
        </p:blipFill>
        <p:spPr>
          <a:xfrm>
            <a:off x="130688" y="654050"/>
            <a:ext cx="11930624" cy="5549900"/>
          </a:xfrm>
          <a:prstGeom prst="rect">
            <a:avLst/>
          </a:prstGeom>
        </p:spPr>
      </p:pic>
      <p:sp>
        <p:nvSpPr>
          <p:cNvPr id="9" name="Rectangle 8">
            <a:extLst>
              <a:ext uri="{FF2B5EF4-FFF2-40B4-BE49-F238E27FC236}">
                <a16:creationId xmlns:a16="http://schemas.microsoft.com/office/drawing/2014/main" id="{3DCE63EA-A60B-C32E-2B8A-ED8ED645458A}"/>
              </a:ext>
            </a:extLst>
          </p:cNvPr>
          <p:cNvSpPr/>
          <p:nvPr/>
        </p:nvSpPr>
        <p:spPr>
          <a:xfrm>
            <a:off x="2467976" y="1225295"/>
            <a:ext cx="3982453" cy="33870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F7A69F1-F53C-4012-0793-F3D18E9677D4}"/>
              </a:ext>
            </a:extLst>
          </p:cNvPr>
          <p:cNvSpPr txBox="1"/>
          <p:nvPr/>
        </p:nvSpPr>
        <p:spPr>
          <a:xfrm>
            <a:off x="2467976" y="1225295"/>
            <a:ext cx="3234412" cy="800219"/>
          </a:xfrm>
          <a:prstGeom prst="rect">
            <a:avLst/>
          </a:prstGeom>
          <a:noFill/>
        </p:spPr>
        <p:txBody>
          <a:bodyPr wrap="none" rtlCol="0">
            <a:spAutoFit/>
          </a:bodyPr>
          <a:lstStyle/>
          <a:p>
            <a:r>
              <a:rPr lang="en-US" sz="2800" b="1" dirty="0"/>
              <a:t>HISTORY</a:t>
            </a:r>
          </a:p>
          <a:p>
            <a:r>
              <a:rPr lang="en-US" dirty="0"/>
              <a:t>of Singapore’s Public Transport</a:t>
            </a:r>
          </a:p>
        </p:txBody>
      </p:sp>
      <p:sp>
        <p:nvSpPr>
          <p:cNvPr id="11" name="TextBox 10">
            <a:extLst>
              <a:ext uri="{FF2B5EF4-FFF2-40B4-BE49-F238E27FC236}">
                <a16:creationId xmlns:a16="http://schemas.microsoft.com/office/drawing/2014/main" id="{1F7D92FA-1492-55A6-54D4-C7EDD6CCF782}"/>
              </a:ext>
            </a:extLst>
          </p:cNvPr>
          <p:cNvSpPr txBox="1"/>
          <p:nvPr/>
        </p:nvSpPr>
        <p:spPr>
          <a:xfrm>
            <a:off x="2467976" y="2151727"/>
            <a:ext cx="3982453" cy="2631490"/>
          </a:xfrm>
          <a:prstGeom prst="rect">
            <a:avLst/>
          </a:prstGeom>
          <a:noFill/>
        </p:spPr>
        <p:txBody>
          <a:bodyPr wrap="square" rtlCol="0">
            <a:spAutoFit/>
          </a:bodyPr>
          <a:lstStyle/>
          <a:p>
            <a:r>
              <a:rPr lang="en-US" sz="1100" dirty="0"/>
              <a:t>The efficiency of Singapore’s public transport system primarily  emerged from the need to allow large number of people to travel within the limited land space. Singapore was progressing rapidly and there was an urgent need to limit the number of private vehicles on the road to relive the severe traffic congestions in the 1970-80s. </a:t>
            </a:r>
          </a:p>
          <a:p>
            <a:endParaRPr lang="en-US" sz="1100" dirty="0"/>
          </a:p>
          <a:p>
            <a:r>
              <a:rPr lang="en-US" sz="1100" dirty="0"/>
              <a:t>In the 1950s, buses was the primary mode of public transport. The rail system was proposed and launched in 1980s to serve the rapidly growing population and ease traffic congestion. </a:t>
            </a:r>
          </a:p>
          <a:p>
            <a:endParaRPr lang="en-US" sz="1100" dirty="0"/>
          </a:p>
          <a:p>
            <a:r>
              <a:rPr lang="en-US" sz="1100" dirty="0"/>
              <a:t>Fast forward to May 2019, the Land Transport Authority released the </a:t>
            </a:r>
            <a:r>
              <a:rPr lang="en-US" sz="1100" dirty="0">
                <a:hlinkClick r:id="rId3"/>
              </a:rPr>
              <a:t>Land Transport Master Plan 2040 </a:t>
            </a:r>
            <a:r>
              <a:rPr lang="en-US" sz="1100" dirty="0"/>
              <a:t>that set a goal to transform the nation into a 45-minute city and 20-inute town by 2040.</a:t>
            </a:r>
          </a:p>
        </p:txBody>
      </p:sp>
      <p:pic>
        <p:nvPicPr>
          <p:cNvPr id="2052" name="Picture 4" descr="Alt text for image on Isomer site">
            <a:extLst>
              <a:ext uri="{FF2B5EF4-FFF2-40B4-BE49-F238E27FC236}">
                <a16:creationId xmlns:a16="http://schemas.microsoft.com/office/drawing/2014/main" id="{6F338F90-2CB6-FDEE-E9C0-3541650241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2804" y="1056439"/>
            <a:ext cx="3569826" cy="474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730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and with a watch on it&#10;&#10;Description automatically generated">
            <a:extLst>
              <a:ext uri="{FF2B5EF4-FFF2-40B4-BE49-F238E27FC236}">
                <a16:creationId xmlns:a16="http://schemas.microsoft.com/office/drawing/2014/main" id="{78031925-3190-191F-151D-68852D104376}"/>
              </a:ext>
            </a:extLst>
          </p:cNvPr>
          <p:cNvPicPr>
            <a:picLocks noChangeAspect="1"/>
          </p:cNvPicPr>
          <p:nvPr/>
        </p:nvPicPr>
        <p:blipFill>
          <a:blip r:embed="rId2"/>
          <a:stretch>
            <a:fillRect/>
          </a:stretch>
        </p:blipFill>
        <p:spPr>
          <a:xfrm>
            <a:off x="295347" y="730646"/>
            <a:ext cx="11601305" cy="5396707"/>
          </a:xfrm>
          <a:prstGeom prst="rect">
            <a:avLst/>
          </a:prstGeom>
        </p:spPr>
      </p:pic>
      <p:sp>
        <p:nvSpPr>
          <p:cNvPr id="5" name="Rectangle 4">
            <a:extLst>
              <a:ext uri="{FF2B5EF4-FFF2-40B4-BE49-F238E27FC236}">
                <a16:creationId xmlns:a16="http://schemas.microsoft.com/office/drawing/2014/main" id="{62EAF6F9-362E-05F1-AC40-0B2D7AB60B09}"/>
              </a:ext>
            </a:extLst>
          </p:cNvPr>
          <p:cNvSpPr/>
          <p:nvPr/>
        </p:nvSpPr>
        <p:spPr>
          <a:xfrm>
            <a:off x="6925676" y="896681"/>
            <a:ext cx="3982453" cy="2918081"/>
          </a:xfrm>
          <a:prstGeom prst="rect">
            <a:avLst/>
          </a:prstGeom>
          <a:solidFill>
            <a:srgbClr val="F3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6667C01-378C-27E1-7C07-4973FCB609B2}"/>
              </a:ext>
            </a:extLst>
          </p:cNvPr>
          <p:cNvSpPr txBox="1"/>
          <p:nvPr/>
        </p:nvSpPr>
        <p:spPr>
          <a:xfrm>
            <a:off x="6925676" y="896682"/>
            <a:ext cx="3591176" cy="800219"/>
          </a:xfrm>
          <a:prstGeom prst="rect">
            <a:avLst/>
          </a:prstGeom>
          <a:noFill/>
        </p:spPr>
        <p:txBody>
          <a:bodyPr wrap="none" rtlCol="0">
            <a:spAutoFit/>
          </a:bodyPr>
          <a:lstStyle/>
          <a:p>
            <a:r>
              <a:rPr lang="en-US" sz="2800" b="1" dirty="0"/>
              <a:t>CATERING</a:t>
            </a:r>
          </a:p>
          <a:p>
            <a:r>
              <a:rPr lang="en-US" dirty="0"/>
              <a:t>to Singapore’s Growing Population</a:t>
            </a:r>
          </a:p>
        </p:txBody>
      </p:sp>
      <p:sp>
        <p:nvSpPr>
          <p:cNvPr id="7" name="TextBox 6">
            <a:extLst>
              <a:ext uri="{FF2B5EF4-FFF2-40B4-BE49-F238E27FC236}">
                <a16:creationId xmlns:a16="http://schemas.microsoft.com/office/drawing/2014/main" id="{4DCEAE3B-FD1C-BA98-4C3A-04381A9F2EE4}"/>
              </a:ext>
            </a:extLst>
          </p:cNvPr>
          <p:cNvSpPr txBox="1"/>
          <p:nvPr/>
        </p:nvSpPr>
        <p:spPr>
          <a:xfrm>
            <a:off x="6925676" y="1823114"/>
            <a:ext cx="3828677" cy="1446550"/>
          </a:xfrm>
          <a:prstGeom prst="rect">
            <a:avLst/>
          </a:prstGeom>
          <a:noFill/>
        </p:spPr>
        <p:txBody>
          <a:bodyPr wrap="square" rtlCol="0">
            <a:spAutoFit/>
          </a:bodyPr>
          <a:lstStyle/>
          <a:p>
            <a:r>
              <a:rPr lang="en-US" sz="1100" dirty="0"/>
              <a:t>Singapore’s strategic location made it ideal to be an international trade and commerce hub, attracting an influx of foreign human capital. The nation is now known to be Asia’s most densely populated country and its population size is projected to continue to grow. To cater for this population growth, there is a strong pressure to ensure an efficient public transport system that can move millions of passengers </a:t>
            </a:r>
          </a:p>
        </p:txBody>
      </p:sp>
      <p:sp>
        <p:nvSpPr>
          <p:cNvPr id="8" name="Rectangle 7">
            <a:extLst>
              <a:ext uri="{FF2B5EF4-FFF2-40B4-BE49-F238E27FC236}">
                <a16:creationId xmlns:a16="http://schemas.microsoft.com/office/drawing/2014/main" id="{B6B26E7A-C5B1-A196-0DD8-BB4D7D3AC6FE}"/>
              </a:ext>
            </a:extLst>
          </p:cNvPr>
          <p:cNvSpPr/>
          <p:nvPr/>
        </p:nvSpPr>
        <p:spPr>
          <a:xfrm>
            <a:off x="6925675" y="3950048"/>
            <a:ext cx="3982453" cy="550515"/>
          </a:xfrm>
          <a:prstGeom prst="rect">
            <a:avLst/>
          </a:prstGeom>
          <a:solidFill>
            <a:srgbClr val="F3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385E521-69E7-B8A4-C4D7-FEF561B92FD1}"/>
              </a:ext>
            </a:extLst>
          </p:cNvPr>
          <p:cNvSpPr txBox="1"/>
          <p:nvPr/>
        </p:nvSpPr>
        <p:spPr>
          <a:xfrm>
            <a:off x="6854235" y="3898111"/>
            <a:ext cx="861013" cy="265571"/>
          </a:xfrm>
          <a:prstGeom prst="rect">
            <a:avLst/>
          </a:prstGeom>
          <a:noFill/>
        </p:spPr>
        <p:txBody>
          <a:bodyPr wrap="square" rtlCol="0">
            <a:spAutoFit/>
          </a:bodyPr>
          <a:lstStyle/>
          <a:p>
            <a:r>
              <a:rPr lang="en-US" sz="1100" dirty="0"/>
              <a:t>MRT lines</a:t>
            </a:r>
          </a:p>
        </p:txBody>
      </p:sp>
      <p:sp>
        <p:nvSpPr>
          <p:cNvPr id="10" name="TextBox 9">
            <a:extLst>
              <a:ext uri="{FF2B5EF4-FFF2-40B4-BE49-F238E27FC236}">
                <a16:creationId xmlns:a16="http://schemas.microsoft.com/office/drawing/2014/main" id="{07F86084-57AD-2049-A6D2-A36CAA36971C}"/>
              </a:ext>
            </a:extLst>
          </p:cNvPr>
          <p:cNvSpPr txBox="1"/>
          <p:nvPr/>
        </p:nvSpPr>
        <p:spPr>
          <a:xfrm>
            <a:off x="7907559" y="3889484"/>
            <a:ext cx="1077946" cy="261610"/>
          </a:xfrm>
          <a:prstGeom prst="rect">
            <a:avLst/>
          </a:prstGeom>
          <a:noFill/>
        </p:spPr>
        <p:txBody>
          <a:bodyPr wrap="square" rtlCol="0">
            <a:spAutoFit/>
          </a:bodyPr>
          <a:lstStyle/>
          <a:p>
            <a:r>
              <a:rPr lang="en-US" sz="1100" dirty="0"/>
              <a:t>MRT stations</a:t>
            </a:r>
          </a:p>
        </p:txBody>
      </p:sp>
      <p:sp>
        <p:nvSpPr>
          <p:cNvPr id="11" name="TextBox 10">
            <a:extLst>
              <a:ext uri="{FF2B5EF4-FFF2-40B4-BE49-F238E27FC236}">
                <a16:creationId xmlns:a16="http://schemas.microsoft.com/office/drawing/2014/main" id="{AB1FF84B-07A0-D554-6EC8-5D7CDC3255A1}"/>
              </a:ext>
            </a:extLst>
          </p:cNvPr>
          <p:cNvSpPr txBox="1"/>
          <p:nvPr/>
        </p:nvSpPr>
        <p:spPr>
          <a:xfrm>
            <a:off x="8985505" y="3898111"/>
            <a:ext cx="1287208" cy="261610"/>
          </a:xfrm>
          <a:prstGeom prst="rect">
            <a:avLst/>
          </a:prstGeom>
          <a:noFill/>
        </p:spPr>
        <p:txBody>
          <a:bodyPr wrap="square" rtlCol="0">
            <a:spAutoFit/>
          </a:bodyPr>
          <a:lstStyle/>
          <a:p>
            <a:r>
              <a:rPr lang="en-US" sz="1100" dirty="0"/>
              <a:t>Public bus routes</a:t>
            </a:r>
          </a:p>
        </p:txBody>
      </p:sp>
      <p:sp>
        <p:nvSpPr>
          <p:cNvPr id="13" name="TextBox 12">
            <a:extLst>
              <a:ext uri="{FF2B5EF4-FFF2-40B4-BE49-F238E27FC236}">
                <a16:creationId xmlns:a16="http://schemas.microsoft.com/office/drawing/2014/main" id="{ECC1E5E5-2EB7-1E47-F8DF-DB2300537FDB}"/>
              </a:ext>
            </a:extLst>
          </p:cNvPr>
          <p:cNvSpPr txBox="1"/>
          <p:nvPr/>
        </p:nvSpPr>
        <p:spPr>
          <a:xfrm>
            <a:off x="6925675" y="3482791"/>
            <a:ext cx="308098" cy="369332"/>
          </a:xfrm>
          <a:prstGeom prst="rect">
            <a:avLst/>
          </a:prstGeom>
          <a:noFill/>
        </p:spPr>
        <p:txBody>
          <a:bodyPr wrap="none" rtlCol="0">
            <a:spAutoFit/>
          </a:bodyPr>
          <a:lstStyle/>
          <a:p>
            <a:r>
              <a:rPr lang="en-US" dirty="0"/>
              <a:t>6</a:t>
            </a:r>
          </a:p>
        </p:txBody>
      </p:sp>
      <p:sp>
        <p:nvSpPr>
          <p:cNvPr id="14" name="TextBox 13">
            <a:extLst>
              <a:ext uri="{FF2B5EF4-FFF2-40B4-BE49-F238E27FC236}">
                <a16:creationId xmlns:a16="http://schemas.microsoft.com/office/drawing/2014/main" id="{8BAA54F3-CB6D-7A50-A712-7BB72176C33E}"/>
              </a:ext>
            </a:extLst>
          </p:cNvPr>
          <p:cNvSpPr txBox="1"/>
          <p:nvPr/>
        </p:nvSpPr>
        <p:spPr>
          <a:xfrm>
            <a:off x="7911857" y="3482791"/>
            <a:ext cx="554960" cy="369332"/>
          </a:xfrm>
          <a:prstGeom prst="rect">
            <a:avLst/>
          </a:prstGeom>
          <a:noFill/>
        </p:spPr>
        <p:txBody>
          <a:bodyPr wrap="none" rtlCol="0">
            <a:spAutoFit/>
          </a:bodyPr>
          <a:lstStyle/>
          <a:p>
            <a:r>
              <a:rPr lang="en-US" dirty="0"/>
              <a:t>140</a:t>
            </a:r>
          </a:p>
        </p:txBody>
      </p:sp>
      <p:sp>
        <p:nvSpPr>
          <p:cNvPr id="15" name="TextBox 14">
            <a:extLst>
              <a:ext uri="{FF2B5EF4-FFF2-40B4-BE49-F238E27FC236}">
                <a16:creationId xmlns:a16="http://schemas.microsoft.com/office/drawing/2014/main" id="{F15D0385-A761-31DB-D1B0-46A45A54114B}"/>
              </a:ext>
            </a:extLst>
          </p:cNvPr>
          <p:cNvSpPr txBox="1"/>
          <p:nvPr/>
        </p:nvSpPr>
        <p:spPr>
          <a:xfrm>
            <a:off x="9011444" y="3479273"/>
            <a:ext cx="554960" cy="369332"/>
          </a:xfrm>
          <a:prstGeom prst="rect">
            <a:avLst/>
          </a:prstGeom>
          <a:noFill/>
        </p:spPr>
        <p:txBody>
          <a:bodyPr wrap="none" rtlCol="0">
            <a:spAutoFit/>
          </a:bodyPr>
          <a:lstStyle/>
          <a:p>
            <a:r>
              <a:rPr lang="en-US" dirty="0"/>
              <a:t>397</a:t>
            </a:r>
          </a:p>
        </p:txBody>
      </p:sp>
      <p:pic>
        <p:nvPicPr>
          <p:cNvPr id="16" name="Picture 15" descr="A graph of population growth&#10;&#10;Description automatically generated">
            <a:extLst>
              <a:ext uri="{FF2B5EF4-FFF2-40B4-BE49-F238E27FC236}">
                <a16:creationId xmlns:a16="http://schemas.microsoft.com/office/drawing/2014/main" id="{17A774D8-234F-55DA-1A5C-6A572E0F7B8D}"/>
              </a:ext>
            </a:extLst>
          </p:cNvPr>
          <p:cNvPicPr>
            <a:picLocks noChangeAspect="1"/>
          </p:cNvPicPr>
          <p:nvPr/>
        </p:nvPicPr>
        <p:blipFill>
          <a:blip r:embed="rId3"/>
          <a:stretch>
            <a:fillRect/>
          </a:stretch>
        </p:blipFill>
        <p:spPr>
          <a:xfrm>
            <a:off x="2179009" y="2289491"/>
            <a:ext cx="4289425" cy="2279015"/>
          </a:xfrm>
          <a:prstGeom prst="rect">
            <a:avLst/>
          </a:prstGeom>
        </p:spPr>
      </p:pic>
    </p:spTree>
    <p:extLst>
      <p:ext uri="{BB962C8B-B14F-4D97-AF65-F5344CB8AC3E}">
        <p14:creationId xmlns:p14="http://schemas.microsoft.com/office/powerpoint/2010/main" val="2970550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4A1FF2E1-1941-584B-5CA6-EEF27CB4BDCD}"/>
              </a:ext>
            </a:extLst>
          </p:cNvPr>
          <p:cNvPicPr>
            <a:picLocks noChangeAspect="1"/>
          </p:cNvPicPr>
          <p:nvPr/>
        </p:nvPicPr>
        <p:blipFill>
          <a:blip r:embed="rId2"/>
          <a:stretch>
            <a:fillRect/>
          </a:stretch>
        </p:blipFill>
        <p:spPr>
          <a:xfrm>
            <a:off x="607656" y="875926"/>
            <a:ext cx="10976688" cy="5106147"/>
          </a:xfrm>
          <a:prstGeom prst="rect">
            <a:avLst/>
          </a:prstGeom>
        </p:spPr>
      </p:pic>
      <p:pic>
        <p:nvPicPr>
          <p:cNvPr id="5" name="图片 1" descr="IMG_256">
            <a:extLst>
              <a:ext uri="{FF2B5EF4-FFF2-40B4-BE49-F238E27FC236}">
                <a16:creationId xmlns:a16="http://schemas.microsoft.com/office/drawing/2014/main" id="{FF9B9B59-963A-D4EA-9CBE-0D9AF4CFA79F}"/>
              </a:ext>
            </a:extLst>
          </p:cNvPr>
          <p:cNvPicPr>
            <a:picLocks noChangeAspect="1"/>
          </p:cNvPicPr>
          <p:nvPr/>
        </p:nvPicPr>
        <p:blipFill>
          <a:blip r:embed="rId3"/>
          <a:stretch>
            <a:fillRect/>
          </a:stretch>
        </p:blipFill>
        <p:spPr>
          <a:xfrm>
            <a:off x="1150695" y="1874427"/>
            <a:ext cx="3194714" cy="2267268"/>
          </a:xfrm>
          <a:prstGeom prst="rect">
            <a:avLst/>
          </a:prstGeom>
          <a:noFill/>
          <a:ln w="9525">
            <a:noFill/>
          </a:ln>
        </p:spPr>
      </p:pic>
      <p:pic>
        <p:nvPicPr>
          <p:cNvPr id="6" name="图片 1" descr="IMG_256">
            <a:extLst>
              <a:ext uri="{FF2B5EF4-FFF2-40B4-BE49-F238E27FC236}">
                <a16:creationId xmlns:a16="http://schemas.microsoft.com/office/drawing/2014/main" id="{0552C9F0-4142-6223-16DA-9BF5B6ADE361}"/>
              </a:ext>
            </a:extLst>
          </p:cNvPr>
          <p:cNvPicPr>
            <a:picLocks noChangeAspect="1"/>
          </p:cNvPicPr>
          <p:nvPr/>
        </p:nvPicPr>
        <p:blipFill>
          <a:blip r:embed="rId4"/>
          <a:stretch>
            <a:fillRect/>
          </a:stretch>
        </p:blipFill>
        <p:spPr>
          <a:xfrm>
            <a:off x="4548861" y="1874428"/>
            <a:ext cx="3189010" cy="2267268"/>
          </a:xfrm>
          <a:prstGeom prst="rect">
            <a:avLst/>
          </a:prstGeom>
          <a:noFill/>
          <a:ln w="9525">
            <a:noFill/>
          </a:ln>
        </p:spPr>
      </p:pic>
      <p:pic>
        <p:nvPicPr>
          <p:cNvPr id="7" name="Picture 2" descr="Alt text for image on Isomer site">
            <a:extLst>
              <a:ext uri="{FF2B5EF4-FFF2-40B4-BE49-F238E27FC236}">
                <a16:creationId xmlns:a16="http://schemas.microsoft.com/office/drawing/2014/main" id="{7C321A8C-D8F3-9699-C1FA-451C1A92A3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806" b="19117"/>
          <a:stretch/>
        </p:blipFill>
        <p:spPr bwMode="auto">
          <a:xfrm>
            <a:off x="7900381" y="1874427"/>
            <a:ext cx="3234706" cy="226726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866C36E-664C-F0C4-DBE2-E3E9B9E6DE0C}"/>
              </a:ext>
            </a:extLst>
          </p:cNvPr>
          <p:cNvSpPr/>
          <p:nvPr/>
        </p:nvSpPr>
        <p:spPr>
          <a:xfrm>
            <a:off x="1150695" y="4288550"/>
            <a:ext cx="9984392" cy="21122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0A7EF0B-AB29-99D7-2CB9-D6946DB312EC}"/>
              </a:ext>
            </a:extLst>
          </p:cNvPr>
          <p:cNvSpPr txBox="1"/>
          <p:nvPr/>
        </p:nvSpPr>
        <p:spPr>
          <a:xfrm>
            <a:off x="1150695" y="4652177"/>
            <a:ext cx="3194714" cy="1384995"/>
          </a:xfrm>
          <a:prstGeom prst="rect">
            <a:avLst/>
          </a:prstGeom>
          <a:noFill/>
        </p:spPr>
        <p:txBody>
          <a:bodyPr wrap="square" rtlCol="0">
            <a:spAutoFit/>
          </a:bodyPr>
          <a:lstStyle/>
          <a:p>
            <a:r>
              <a:rPr lang="en-US" b="1" dirty="0"/>
              <a:t>1960s</a:t>
            </a:r>
          </a:p>
          <a:p>
            <a:endParaRPr lang="en-US" sz="1100" dirty="0"/>
          </a:p>
          <a:p>
            <a:r>
              <a:rPr lang="en-US" sz="1100" dirty="0"/>
              <a:t>In 1963, a report from the United Nations Development Program (UNDP) suggested Singapore should invest in monorail or subway systems as it will suit the city landscape and is a cost-effective option. </a:t>
            </a:r>
          </a:p>
        </p:txBody>
      </p:sp>
      <p:sp>
        <p:nvSpPr>
          <p:cNvPr id="10" name="TextBox 9">
            <a:extLst>
              <a:ext uri="{FF2B5EF4-FFF2-40B4-BE49-F238E27FC236}">
                <a16:creationId xmlns:a16="http://schemas.microsoft.com/office/drawing/2014/main" id="{752082E9-168C-DBCE-1828-447BD627353B}"/>
              </a:ext>
            </a:extLst>
          </p:cNvPr>
          <p:cNvSpPr txBox="1"/>
          <p:nvPr/>
        </p:nvSpPr>
        <p:spPr>
          <a:xfrm>
            <a:off x="4498643" y="4588312"/>
            <a:ext cx="3194714" cy="1384995"/>
          </a:xfrm>
          <a:prstGeom prst="rect">
            <a:avLst/>
          </a:prstGeom>
          <a:noFill/>
        </p:spPr>
        <p:txBody>
          <a:bodyPr wrap="square" rtlCol="0">
            <a:spAutoFit/>
          </a:bodyPr>
          <a:lstStyle/>
          <a:p>
            <a:r>
              <a:rPr lang="en-US" b="1" dirty="0"/>
              <a:t>1970s</a:t>
            </a:r>
          </a:p>
          <a:p>
            <a:endParaRPr lang="en-US" sz="1100" dirty="0"/>
          </a:p>
          <a:p>
            <a:r>
              <a:rPr lang="en-US" sz="1100" dirty="0"/>
              <a:t>In the 1971, the Urban Redevelopment Authority (URA) proposed a concept plan to resolve the lack of space planning. Part of the plan included a rail system to serve as the ‘veins’ of the system to connect the city center and satellite towns.</a:t>
            </a:r>
          </a:p>
        </p:txBody>
      </p:sp>
      <p:sp>
        <p:nvSpPr>
          <p:cNvPr id="11" name="TextBox 10">
            <a:extLst>
              <a:ext uri="{FF2B5EF4-FFF2-40B4-BE49-F238E27FC236}">
                <a16:creationId xmlns:a16="http://schemas.microsoft.com/office/drawing/2014/main" id="{8F72BA9B-E6CD-5E33-CA99-3820CC2F9692}"/>
              </a:ext>
            </a:extLst>
          </p:cNvPr>
          <p:cNvSpPr txBox="1"/>
          <p:nvPr/>
        </p:nvSpPr>
        <p:spPr>
          <a:xfrm>
            <a:off x="7900381" y="4584436"/>
            <a:ext cx="3194714" cy="1046440"/>
          </a:xfrm>
          <a:prstGeom prst="rect">
            <a:avLst/>
          </a:prstGeom>
          <a:noFill/>
        </p:spPr>
        <p:txBody>
          <a:bodyPr wrap="square" rtlCol="0">
            <a:spAutoFit/>
          </a:bodyPr>
          <a:lstStyle/>
          <a:p>
            <a:r>
              <a:rPr lang="en-US" b="1" dirty="0"/>
              <a:t>2000s</a:t>
            </a:r>
          </a:p>
          <a:p>
            <a:endParaRPr lang="en-US" sz="1100" dirty="0"/>
          </a:p>
          <a:p>
            <a:r>
              <a:rPr lang="en-US" sz="1100" dirty="0"/>
              <a:t>By the early 2000s, Singapore’s urban public transport infrastructure became a pioneering example of a ‘transport metropolis’ in the world.  </a:t>
            </a:r>
          </a:p>
        </p:txBody>
      </p:sp>
      <p:sp>
        <p:nvSpPr>
          <p:cNvPr id="12" name="Rectangle 11">
            <a:extLst>
              <a:ext uri="{FF2B5EF4-FFF2-40B4-BE49-F238E27FC236}">
                <a16:creationId xmlns:a16="http://schemas.microsoft.com/office/drawing/2014/main" id="{2A945255-54B0-5564-4D1D-600B1D94505F}"/>
              </a:ext>
            </a:extLst>
          </p:cNvPr>
          <p:cNvSpPr/>
          <p:nvPr/>
        </p:nvSpPr>
        <p:spPr>
          <a:xfrm>
            <a:off x="4129439" y="949865"/>
            <a:ext cx="3982453" cy="8902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EBF8F7C-B989-4D43-8375-E91DB3492999}"/>
              </a:ext>
            </a:extLst>
          </p:cNvPr>
          <p:cNvSpPr txBox="1"/>
          <p:nvPr/>
        </p:nvSpPr>
        <p:spPr>
          <a:xfrm>
            <a:off x="4111559" y="955753"/>
            <a:ext cx="4018216" cy="800219"/>
          </a:xfrm>
          <a:prstGeom prst="rect">
            <a:avLst/>
          </a:prstGeom>
          <a:noFill/>
        </p:spPr>
        <p:txBody>
          <a:bodyPr wrap="none" rtlCol="0">
            <a:spAutoFit/>
          </a:bodyPr>
          <a:lstStyle/>
          <a:p>
            <a:pPr algn="ctr"/>
            <a:r>
              <a:rPr lang="en-US" sz="2800" b="1" dirty="0"/>
              <a:t>EVOLUTION</a:t>
            </a:r>
          </a:p>
          <a:p>
            <a:pPr algn="ctr"/>
            <a:r>
              <a:rPr lang="en-US" dirty="0"/>
              <a:t>of Singapore’s Public Transport System</a:t>
            </a:r>
          </a:p>
        </p:txBody>
      </p:sp>
    </p:spTree>
    <p:extLst>
      <p:ext uri="{BB962C8B-B14F-4D97-AF65-F5344CB8AC3E}">
        <p14:creationId xmlns:p14="http://schemas.microsoft.com/office/powerpoint/2010/main" val="74610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staircase with black text&#10;&#10;Description automatically generated with medium confidence">
            <a:extLst>
              <a:ext uri="{FF2B5EF4-FFF2-40B4-BE49-F238E27FC236}">
                <a16:creationId xmlns:a16="http://schemas.microsoft.com/office/drawing/2014/main" id="{54D0E933-E961-0CC1-104D-14616BB7D229}"/>
              </a:ext>
            </a:extLst>
          </p:cNvPr>
          <p:cNvPicPr>
            <a:picLocks noChangeAspect="1"/>
          </p:cNvPicPr>
          <p:nvPr/>
        </p:nvPicPr>
        <p:blipFill>
          <a:blip r:embed="rId2"/>
          <a:stretch>
            <a:fillRect/>
          </a:stretch>
        </p:blipFill>
        <p:spPr>
          <a:xfrm>
            <a:off x="304130" y="734732"/>
            <a:ext cx="11583740" cy="5388536"/>
          </a:xfrm>
          <a:prstGeom prst="rect">
            <a:avLst/>
          </a:prstGeom>
        </p:spPr>
      </p:pic>
      <p:sp>
        <p:nvSpPr>
          <p:cNvPr id="6" name="Rectangle 5">
            <a:extLst>
              <a:ext uri="{FF2B5EF4-FFF2-40B4-BE49-F238E27FC236}">
                <a16:creationId xmlns:a16="http://schemas.microsoft.com/office/drawing/2014/main" id="{99C89735-BFA8-402A-739B-F00FE49D937D}"/>
              </a:ext>
            </a:extLst>
          </p:cNvPr>
          <p:cNvSpPr/>
          <p:nvPr/>
        </p:nvSpPr>
        <p:spPr>
          <a:xfrm>
            <a:off x="1480369" y="1165018"/>
            <a:ext cx="2749342" cy="7444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a:p>
        </p:txBody>
      </p:sp>
      <p:sp>
        <p:nvSpPr>
          <p:cNvPr id="7" name="TextBox 6">
            <a:extLst>
              <a:ext uri="{FF2B5EF4-FFF2-40B4-BE49-F238E27FC236}">
                <a16:creationId xmlns:a16="http://schemas.microsoft.com/office/drawing/2014/main" id="{362B5B58-E273-290C-E40F-025F591A104B}"/>
              </a:ext>
            </a:extLst>
          </p:cNvPr>
          <p:cNvSpPr txBox="1"/>
          <p:nvPr/>
        </p:nvSpPr>
        <p:spPr>
          <a:xfrm>
            <a:off x="1480369" y="1306417"/>
            <a:ext cx="2620985" cy="461665"/>
          </a:xfrm>
          <a:prstGeom prst="rect">
            <a:avLst/>
          </a:prstGeom>
          <a:noFill/>
        </p:spPr>
        <p:txBody>
          <a:bodyPr wrap="square" rtlCol="0">
            <a:spAutoFit/>
          </a:bodyPr>
          <a:lstStyle/>
          <a:p>
            <a:r>
              <a:rPr lang="en-US" sz="1200" b="1" dirty="0"/>
              <a:t>Rail network from 1990 – 2023</a:t>
            </a:r>
          </a:p>
          <a:p>
            <a:r>
              <a:rPr lang="en-US" sz="1200" dirty="0"/>
              <a:t>XXX</a:t>
            </a:r>
          </a:p>
        </p:txBody>
      </p:sp>
      <p:pic>
        <p:nvPicPr>
          <p:cNvPr id="8" name="Picture 7" descr="A graph showing the growth of a graph&#10;&#10;Description automatically generated">
            <a:extLst>
              <a:ext uri="{FF2B5EF4-FFF2-40B4-BE49-F238E27FC236}">
                <a16:creationId xmlns:a16="http://schemas.microsoft.com/office/drawing/2014/main" id="{0A8B6B71-64FE-8D5E-C0FC-0063638C6D30}"/>
              </a:ext>
            </a:extLst>
          </p:cNvPr>
          <p:cNvPicPr>
            <a:picLocks noChangeAspect="1"/>
          </p:cNvPicPr>
          <p:nvPr/>
        </p:nvPicPr>
        <p:blipFill>
          <a:blip r:embed="rId3"/>
          <a:stretch>
            <a:fillRect/>
          </a:stretch>
        </p:blipFill>
        <p:spPr>
          <a:xfrm>
            <a:off x="4481213" y="1149011"/>
            <a:ext cx="7250196" cy="4808036"/>
          </a:xfrm>
          <a:prstGeom prst="rect">
            <a:avLst/>
          </a:prstGeom>
        </p:spPr>
      </p:pic>
      <p:sp>
        <p:nvSpPr>
          <p:cNvPr id="9" name="Rectangle 8">
            <a:extLst>
              <a:ext uri="{FF2B5EF4-FFF2-40B4-BE49-F238E27FC236}">
                <a16:creationId xmlns:a16="http://schemas.microsoft.com/office/drawing/2014/main" id="{D1C4689B-5ABA-9BCC-6E57-B87780554C58}"/>
              </a:ext>
            </a:extLst>
          </p:cNvPr>
          <p:cNvSpPr/>
          <p:nvPr/>
        </p:nvSpPr>
        <p:spPr>
          <a:xfrm>
            <a:off x="1480369" y="2131562"/>
            <a:ext cx="2749342" cy="2951425"/>
          </a:xfrm>
          <a:prstGeom prst="rect">
            <a:avLst/>
          </a:prstGeom>
          <a:solidFill>
            <a:srgbClr val="F3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a:p>
        </p:txBody>
      </p:sp>
      <p:sp>
        <p:nvSpPr>
          <p:cNvPr id="10" name="TextBox 9">
            <a:extLst>
              <a:ext uri="{FF2B5EF4-FFF2-40B4-BE49-F238E27FC236}">
                <a16:creationId xmlns:a16="http://schemas.microsoft.com/office/drawing/2014/main" id="{DE29CC6B-E707-5286-ED3C-0CEA231265D1}"/>
              </a:ext>
            </a:extLst>
          </p:cNvPr>
          <p:cNvSpPr txBox="1"/>
          <p:nvPr/>
        </p:nvSpPr>
        <p:spPr>
          <a:xfrm>
            <a:off x="1480369" y="2232621"/>
            <a:ext cx="2620985" cy="461665"/>
          </a:xfrm>
          <a:prstGeom prst="rect">
            <a:avLst/>
          </a:prstGeom>
          <a:noFill/>
        </p:spPr>
        <p:txBody>
          <a:bodyPr wrap="square" rtlCol="0">
            <a:spAutoFit/>
          </a:bodyPr>
          <a:lstStyle/>
          <a:p>
            <a:r>
              <a:rPr lang="en-US" sz="1200" b="1" dirty="0"/>
              <a:t>Public Transport Ridership in 2019</a:t>
            </a:r>
          </a:p>
          <a:p>
            <a:r>
              <a:rPr lang="en-US" sz="1200" dirty="0"/>
              <a:t>XXX</a:t>
            </a:r>
          </a:p>
        </p:txBody>
      </p:sp>
      <p:sp>
        <p:nvSpPr>
          <p:cNvPr id="11" name="TextBox 10">
            <a:extLst>
              <a:ext uri="{FF2B5EF4-FFF2-40B4-BE49-F238E27FC236}">
                <a16:creationId xmlns:a16="http://schemas.microsoft.com/office/drawing/2014/main" id="{DFAC3559-D8D4-7188-7C3B-2A09A0ADC348}"/>
              </a:ext>
            </a:extLst>
          </p:cNvPr>
          <p:cNvSpPr txBox="1"/>
          <p:nvPr/>
        </p:nvSpPr>
        <p:spPr>
          <a:xfrm>
            <a:off x="1480369" y="3198167"/>
            <a:ext cx="2620985" cy="646331"/>
          </a:xfrm>
          <a:prstGeom prst="rect">
            <a:avLst/>
          </a:prstGeom>
          <a:noFill/>
        </p:spPr>
        <p:txBody>
          <a:bodyPr wrap="square" rtlCol="0">
            <a:spAutoFit/>
          </a:bodyPr>
          <a:lstStyle/>
          <a:p>
            <a:r>
              <a:rPr lang="en-US" sz="1200" b="1" dirty="0"/>
              <a:t>Public Motor Vehicle Population from 1990 – 2024</a:t>
            </a:r>
          </a:p>
          <a:p>
            <a:r>
              <a:rPr lang="en-US" sz="1200" dirty="0"/>
              <a:t>XXX</a:t>
            </a:r>
          </a:p>
        </p:txBody>
      </p:sp>
      <p:sp>
        <p:nvSpPr>
          <p:cNvPr id="13" name="Rectangle 12">
            <a:extLst>
              <a:ext uri="{FF2B5EF4-FFF2-40B4-BE49-F238E27FC236}">
                <a16:creationId xmlns:a16="http://schemas.microsoft.com/office/drawing/2014/main" id="{82F1CFB6-9647-DE13-0093-31A583B6262D}"/>
              </a:ext>
            </a:extLst>
          </p:cNvPr>
          <p:cNvSpPr/>
          <p:nvPr/>
        </p:nvSpPr>
        <p:spPr>
          <a:xfrm>
            <a:off x="1018001" y="3906576"/>
            <a:ext cx="2749342" cy="1645008"/>
          </a:xfrm>
          <a:prstGeom prst="rect">
            <a:avLst/>
          </a:prstGeom>
          <a:solidFill>
            <a:srgbClr val="F3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a:p>
        </p:txBody>
      </p:sp>
    </p:spTree>
    <p:extLst>
      <p:ext uri="{BB962C8B-B14F-4D97-AF65-F5344CB8AC3E}">
        <p14:creationId xmlns:p14="http://schemas.microsoft.com/office/powerpoint/2010/main" val="3323917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ight bulb from a wall&#10;&#10;Description automatically generated">
            <a:extLst>
              <a:ext uri="{FF2B5EF4-FFF2-40B4-BE49-F238E27FC236}">
                <a16:creationId xmlns:a16="http://schemas.microsoft.com/office/drawing/2014/main" id="{7A23219C-92C4-FBDC-C961-72F5EF4164BE}"/>
              </a:ext>
            </a:extLst>
          </p:cNvPr>
          <p:cNvPicPr>
            <a:picLocks noChangeAspect="1"/>
          </p:cNvPicPr>
          <p:nvPr/>
        </p:nvPicPr>
        <p:blipFill>
          <a:blip r:embed="rId2"/>
          <a:stretch>
            <a:fillRect/>
          </a:stretch>
        </p:blipFill>
        <p:spPr>
          <a:xfrm>
            <a:off x="332690" y="748017"/>
            <a:ext cx="11526620" cy="5361965"/>
          </a:xfrm>
          <a:prstGeom prst="rect">
            <a:avLst/>
          </a:prstGeom>
        </p:spPr>
      </p:pic>
      <p:pic>
        <p:nvPicPr>
          <p:cNvPr id="9" name="Picture 8" descr="A graph of a number of people&#10;&#10;Description automatically generated with medium confidence">
            <a:extLst>
              <a:ext uri="{FF2B5EF4-FFF2-40B4-BE49-F238E27FC236}">
                <a16:creationId xmlns:a16="http://schemas.microsoft.com/office/drawing/2014/main" id="{2A749565-D6E5-E4C5-F3C3-AB7D72AE6D9F}"/>
              </a:ext>
            </a:extLst>
          </p:cNvPr>
          <p:cNvPicPr>
            <a:picLocks noChangeAspect="1"/>
          </p:cNvPicPr>
          <p:nvPr/>
        </p:nvPicPr>
        <p:blipFill>
          <a:blip r:embed="rId3"/>
          <a:stretch>
            <a:fillRect/>
          </a:stretch>
        </p:blipFill>
        <p:spPr>
          <a:xfrm>
            <a:off x="4465899" y="852263"/>
            <a:ext cx="7502655" cy="4808949"/>
          </a:xfrm>
          <a:prstGeom prst="rect">
            <a:avLst/>
          </a:prstGeom>
        </p:spPr>
      </p:pic>
      <p:sp>
        <p:nvSpPr>
          <p:cNvPr id="10" name="Rectangle 9">
            <a:extLst>
              <a:ext uri="{FF2B5EF4-FFF2-40B4-BE49-F238E27FC236}">
                <a16:creationId xmlns:a16="http://schemas.microsoft.com/office/drawing/2014/main" id="{38D91C8B-D25F-4617-00A2-D5C9E4079B61}"/>
              </a:ext>
            </a:extLst>
          </p:cNvPr>
          <p:cNvSpPr/>
          <p:nvPr/>
        </p:nvSpPr>
        <p:spPr>
          <a:xfrm>
            <a:off x="1466922" y="1877712"/>
            <a:ext cx="2749342" cy="7444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a:p>
        </p:txBody>
      </p:sp>
      <p:sp>
        <p:nvSpPr>
          <p:cNvPr id="11" name="TextBox 10">
            <a:extLst>
              <a:ext uri="{FF2B5EF4-FFF2-40B4-BE49-F238E27FC236}">
                <a16:creationId xmlns:a16="http://schemas.microsoft.com/office/drawing/2014/main" id="{611C6421-1DAF-545E-7D1A-90B98DBF3C3A}"/>
              </a:ext>
            </a:extLst>
          </p:cNvPr>
          <p:cNvSpPr txBox="1"/>
          <p:nvPr/>
        </p:nvSpPr>
        <p:spPr>
          <a:xfrm>
            <a:off x="1466922" y="2019111"/>
            <a:ext cx="2620985" cy="461665"/>
          </a:xfrm>
          <a:prstGeom prst="rect">
            <a:avLst/>
          </a:prstGeom>
          <a:noFill/>
        </p:spPr>
        <p:txBody>
          <a:bodyPr wrap="square" rtlCol="0">
            <a:spAutoFit/>
          </a:bodyPr>
          <a:lstStyle/>
          <a:p>
            <a:r>
              <a:rPr lang="en-US" sz="1200" b="1" dirty="0"/>
              <a:t>Public Transport Ridership in 2019</a:t>
            </a:r>
          </a:p>
          <a:p>
            <a:r>
              <a:rPr lang="en-US" sz="1200" dirty="0"/>
              <a:t>XXX</a:t>
            </a:r>
          </a:p>
        </p:txBody>
      </p:sp>
      <p:sp>
        <p:nvSpPr>
          <p:cNvPr id="13" name="Rectangle 12">
            <a:extLst>
              <a:ext uri="{FF2B5EF4-FFF2-40B4-BE49-F238E27FC236}">
                <a16:creationId xmlns:a16="http://schemas.microsoft.com/office/drawing/2014/main" id="{358F42C4-14B4-88A3-E406-6348B9BBD3A4}"/>
              </a:ext>
            </a:extLst>
          </p:cNvPr>
          <p:cNvSpPr/>
          <p:nvPr/>
        </p:nvSpPr>
        <p:spPr>
          <a:xfrm>
            <a:off x="1480369" y="2864223"/>
            <a:ext cx="2749342" cy="1089211"/>
          </a:xfrm>
          <a:prstGeom prst="rect">
            <a:avLst/>
          </a:prstGeom>
          <a:solidFill>
            <a:srgbClr val="F3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a:p>
        </p:txBody>
      </p:sp>
      <p:sp>
        <p:nvSpPr>
          <p:cNvPr id="14" name="Rectangle 13">
            <a:extLst>
              <a:ext uri="{FF2B5EF4-FFF2-40B4-BE49-F238E27FC236}">
                <a16:creationId xmlns:a16="http://schemas.microsoft.com/office/drawing/2014/main" id="{7B0CCFE5-FC74-EF08-C4BB-8057E490AB2E}"/>
              </a:ext>
            </a:extLst>
          </p:cNvPr>
          <p:cNvSpPr/>
          <p:nvPr/>
        </p:nvSpPr>
        <p:spPr>
          <a:xfrm>
            <a:off x="1521544" y="909659"/>
            <a:ext cx="2749342" cy="744464"/>
          </a:xfrm>
          <a:prstGeom prst="rect">
            <a:avLst/>
          </a:prstGeom>
          <a:solidFill>
            <a:srgbClr val="F3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a:p>
        </p:txBody>
      </p:sp>
      <p:sp>
        <p:nvSpPr>
          <p:cNvPr id="15" name="TextBox 14">
            <a:extLst>
              <a:ext uri="{FF2B5EF4-FFF2-40B4-BE49-F238E27FC236}">
                <a16:creationId xmlns:a16="http://schemas.microsoft.com/office/drawing/2014/main" id="{3AEAE1A9-5B05-20FB-1CD5-A192075B74D0}"/>
              </a:ext>
            </a:extLst>
          </p:cNvPr>
          <p:cNvSpPr txBox="1"/>
          <p:nvPr/>
        </p:nvSpPr>
        <p:spPr>
          <a:xfrm>
            <a:off x="1480369" y="952396"/>
            <a:ext cx="2620985" cy="461665"/>
          </a:xfrm>
          <a:prstGeom prst="rect">
            <a:avLst/>
          </a:prstGeom>
          <a:noFill/>
        </p:spPr>
        <p:txBody>
          <a:bodyPr wrap="square" rtlCol="0">
            <a:spAutoFit/>
          </a:bodyPr>
          <a:lstStyle/>
          <a:p>
            <a:r>
              <a:rPr lang="en-US" sz="1200" b="1" dirty="0"/>
              <a:t>Rail network from 1990 – 2023</a:t>
            </a:r>
          </a:p>
          <a:p>
            <a:r>
              <a:rPr lang="en-US" sz="1200" dirty="0"/>
              <a:t>XXX</a:t>
            </a:r>
          </a:p>
        </p:txBody>
      </p:sp>
      <p:sp>
        <p:nvSpPr>
          <p:cNvPr id="16" name="TextBox 15">
            <a:extLst>
              <a:ext uri="{FF2B5EF4-FFF2-40B4-BE49-F238E27FC236}">
                <a16:creationId xmlns:a16="http://schemas.microsoft.com/office/drawing/2014/main" id="{9A57E09C-E83E-D703-3334-1238826E8D36}"/>
              </a:ext>
            </a:extLst>
          </p:cNvPr>
          <p:cNvSpPr txBox="1"/>
          <p:nvPr/>
        </p:nvSpPr>
        <p:spPr>
          <a:xfrm>
            <a:off x="1521544" y="3025904"/>
            <a:ext cx="2620985" cy="646331"/>
          </a:xfrm>
          <a:prstGeom prst="rect">
            <a:avLst/>
          </a:prstGeom>
          <a:noFill/>
        </p:spPr>
        <p:txBody>
          <a:bodyPr wrap="square" rtlCol="0">
            <a:spAutoFit/>
          </a:bodyPr>
          <a:lstStyle/>
          <a:p>
            <a:r>
              <a:rPr lang="en-US" sz="1200" b="1" dirty="0"/>
              <a:t>Public Motor Vehicle Population from 1990 – 2024</a:t>
            </a:r>
          </a:p>
          <a:p>
            <a:r>
              <a:rPr lang="en-US" sz="1200" dirty="0"/>
              <a:t>XXX</a:t>
            </a:r>
          </a:p>
        </p:txBody>
      </p:sp>
      <p:sp>
        <p:nvSpPr>
          <p:cNvPr id="17" name="Rectangle 16">
            <a:extLst>
              <a:ext uri="{FF2B5EF4-FFF2-40B4-BE49-F238E27FC236}">
                <a16:creationId xmlns:a16="http://schemas.microsoft.com/office/drawing/2014/main" id="{0324EC34-2974-C43E-1CA7-43EC1511221F}"/>
              </a:ext>
            </a:extLst>
          </p:cNvPr>
          <p:cNvSpPr/>
          <p:nvPr/>
        </p:nvSpPr>
        <p:spPr>
          <a:xfrm>
            <a:off x="910424" y="3649250"/>
            <a:ext cx="3305839" cy="1645008"/>
          </a:xfrm>
          <a:prstGeom prst="rect">
            <a:avLst/>
          </a:prstGeom>
          <a:solidFill>
            <a:srgbClr val="F3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a:p>
        </p:txBody>
      </p:sp>
    </p:spTree>
    <p:extLst>
      <p:ext uri="{BB962C8B-B14F-4D97-AF65-F5344CB8AC3E}">
        <p14:creationId xmlns:p14="http://schemas.microsoft.com/office/powerpoint/2010/main" val="585039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staircase with a few words&#10;&#10;Description automatically generated with medium confidence">
            <a:extLst>
              <a:ext uri="{FF2B5EF4-FFF2-40B4-BE49-F238E27FC236}">
                <a16:creationId xmlns:a16="http://schemas.microsoft.com/office/drawing/2014/main" id="{E9E88B93-010E-A38F-304F-D1ED70ED7F13}"/>
              </a:ext>
            </a:extLst>
          </p:cNvPr>
          <p:cNvPicPr>
            <a:picLocks noChangeAspect="1"/>
          </p:cNvPicPr>
          <p:nvPr/>
        </p:nvPicPr>
        <p:blipFill>
          <a:blip r:embed="rId2"/>
          <a:stretch>
            <a:fillRect/>
          </a:stretch>
        </p:blipFill>
        <p:spPr>
          <a:xfrm>
            <a:off x="562287" y="854822"/>
            <a:ext cx="11067425" cy="5148356"/>
          </a:xfrm>
          <a:prstGeom prst="rect">
            <a:avLst/>
          </a:prstGeom>
        </p:spPr>
      </p:pic>
      <p:pic>
        <p:nvPicPr>
          <p:cNvPr id="6" name="Picture 5" descr="A graph of a number of vehicles and cars&#10;&#10;Description automatically generated">
            <a:extLst>
              <a:ext uri="{FF2B5EF4-FFF2-40B4-BE49-F238E27FC236}">
                <a16:creationId xmlns:a16="http://schemas.microsoft.com/office/drawing/2014/main" id="{FEF3301E-B76A-FD7A-C31A-E1B9F411A1C4}"/>
              </a:ext>
            </a:extLst>
          </p:cNvPr>
          <p:cNvPicPr>
            <a:picLocks noChangeAspect="1"/>
          </p:cNvPicPr>
          <p:nvPr/>
        </p:nvPicPr>
        <p:blipFill>
          <a:blip r:embed="rId3"/>
          <a:stretch>
            <a:fillRect/>
          </a:stretch>
        </p:blipFill>
        <p:spPr>
          <a:xfrm>
            <a:off x="4534329" y="962005"/>
            <a:ext cx="6021612" cy="4636497"/>
          </a:xfrm>
          <a:prstGeom prst="rect">
            <a:avLst/>
          </a:prstGeom>
        </p:spPr>
      </p:pic>
      <p:sp>
        <p:nvSpPr>
          <p:cNvPr id="7" name="Rectangle 6">
            <a:extLst>
              <a:ext uri="{FF2B5EF4-FFF2-40B4-BE49-F238E27FC236}">
                <a16:creationId xmlns:a16="http://schemas.microsoft.com/office/drawing/2014/main" id="{3B1E2BE5-A1CB-EC9B-3A91-C3EF499A9DB1}"/>
              </a:ext>
            </a:extLst>
          </p:cNvPr>
          <p:cNvSpPr/>
          <p:nvPr/>
        </p:nvSpPr>
        <p:spPr>
          <a:xfrm>
            <a:off x="1636059" y="2913136"/>
            <a:ext cx="2749342" cy="7444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a:p>
        </p:txBody>
      </p:sp>
      <p:sp>
        <p:nvSpPr>
          <p:cNvPr id="8" name="TextBox 7">
            <a:extLst>
              <a:ext uri="{FF2B5EF4-FFF2-40B4-BE49-F238E27FC236}">
                <a16:creationId xmlns:a16="http://schemas.microsoft.com/office/drawing/2014/main" id="{06B5688D-A4A7-EC1F-07C0-F511F52A9691}"/>
              </a:ext>
            </a:extLst>
          </p:cNvPr>
          <p:cNvSpPr txBox="1"/>
          <p:nvPr/>
        </p:nvSpPr>
        <p:spPr>
          <a:xfrm>
            <a:off x="1636059" y="3054535"/>
            <a:ext cx="2620985" cy="646331"/>
          </a:xfrm>
          <a:prstGeom prst="rect">
            <a:avLst/>
          </a:prstGeom>
          <a:noFill/>
        </p:spPr>
        <p:txBody>
          <a:bodyPr wrap="square" rtlCol="0">
            <a:spAutoFit/>
          </a:bodyPr>
          <a:lstStyle/>
          <a:p>
            <a:r>
              <a:rPr lang="en-US" sz="1200" b="1" dirty="0"/>
              <a:t>Public Motor Vehicle Population from 1990 – 2024</a:t>
            </a:r>
          </a:p>
          <a:p>
            <a:r>
              <a:rPr lang="en-US" sz="1200" dirty="0"/>
              <a:t>XXX</a:t>
            </a:r>
          </a:p>
        </p:txBody>
      </p:sp>
      <p:sp>
        <p:nvSpPr>
          <p:cNvPr id="9" name="Rectangle 8">
            <a:extLst>
              <a:ext uri="{FF2B5EF4-FFF2-40B4-BE49-F238E27FC236}">
                <a16:creationId xmlns:a16="http://schemas.microsoft.com/office/drawing/2014/main" id="{9834D948-4A14-A758-D941-08A6AFA04ADC}"/>
              </a:ext>
            </a:extLst>
          </p:cNvPr>
          <p:cNvSpPr/>
          <p:nvPr/>
        </p:nvSpPr>
        <p:spPr>
          <a:xfrm>
            <a:off x="1710523" y="962005"/>
            <a:ext cx="2749342" cy="1649599"/>
          </a:xfrm>
          <a:prstGeom prst="rect">
            <a:avLst/>
          </a:prstGeom>
          <a:solidFill>
            <a:srgbClr val="F3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a:p>
        </p:txBody>
      </p:sp>
      <p:sp>
        <p:nvSpPr>
          <p:cNvPr id="10" name="TextBox 9">
            <a:extLst>
              <a:ext uri="{FF2B5EF4-FFF2-40B4-BE49-F238E27FC236}">
                <a16:creationId xmlns:a16="http://schemas.microsoft.com/office/drawing/2014/main" id="{A07AF975-ACD7-8545-C66D-1933A5086A1F}"/>
              </a:ext>
            </a:extLst>
          </p:cNvPr>
          <p:cNvSpPr txBox="1"/>
          <p:nvPr/>
        </p:nvSpPr>
        <p:spPr>
          <a:xfrm>
            <a:off x="1710523" y="2008539"/>
            <a:ext cx="2620985" cy="461665"/>
          </a:xfrm>
          <a:prstGeom prst="rect">
            <a:avLst/>
          </a:prstGeom>
          <a:noFill/>
        </p:spPr>
        <p:txBody>
          <a:bodyPr wrap="square" rtlCol="0">
            <a:spAutoFit/>
          </a:bodyPr>
          <a:lstStyle/>
          <a:p>
            <a:r>
              <a:rPr lang="en-US" sz="1200" b="1" dirty="0"/>
              <a:t>Public Transport Ridership in 2019</a:t>
            </a:r>
          </a:p>
          <a:p>
            <a:r>
              <a:rPr lang="en-US" sz="1200" dirty="0"/>
              <a:t>XXX</a:t>
            </a:r>
          </a:p>
        </p:txBody>
      </p:sp>
      <p:sp>
        <p:nvSpPr>
          <p:cNvPr id="11" name="TextBox 10">
            <a:extLst>
              <a:ext uri="{FF2B5EF4-FFF2-40B4-BE49-F238E27FC236}">
                <a16:creationId xmlns:a16="http://schemas.microsoft.com/office/drawing/2014/main" id="{E4150DBB-CC32-C997-377C-0320FFE22691}"/>
              </a:ext>
            </a:extLst>
          </p:cNvPr>
          <p:cNvSpPr txBox="1"/>
          <p:nvPr/>
        </p:nvSpPr>
        <p:spPr>
          <a:xfrm>
            <a:off x="1681064" y="1094576"/>
            <a:ext cx="2620985" cy="461665"/>
          </a:xfrm>
          <a:prstGeom prst="rect">
            <a:avLst/>
          </a:prstGeom>
          <a:noFill/>
        </p:spPr>
        <p:txBody>
          <a:bodyPr wrap="square" rtlCol="0">
            <a:spAutoFit/>
          </a:bodyPr>
          <a:lstStyle/>
          <a:p>
            <a:r>
              <a:rPr lang="en-US" sz="1200" b="1" dirty="0"/>
              <a:t>Rail network from 1990 – 2023</a:t>
            </a:r>
          </a:p>
          <a:p>
            <a:r>
              <a:rPr lang="en-US" sz="1200" dirty="0"/>
              <a:t>XXX</a:t>
            </a:r>
          </a:p>
        </p:txBody>
      </p:sp>
      <p:sp>
        <p:nvSpPr>
          <p:cNvPr id="12" name="Rectangle 11">
            <a:extLst>
              <a:ext uri="{FF2B5EF4-FFF2-40B4-BE49-F238E27FC236}">
                <a16:creationId xmlns:a16="http://schemas.microsoft.com/office/drawing/2014/main" id="{B90B2AE8-85E8-CC63-01C2-F97B33DD5038}"/>
              </a:ext>
            </a:extLst>
          </p:cNvPr>
          <p:cNvSpPr/>
          <p:nvPr/>
        </p:nvSpPr>
        <p:spPr>
          <a:xfrm>
            <a:off x="1154026" y="3847414"/>
            <a:ext cx="3305839" cy="1645008"/>
          </a:xfrm>
          <a:prstGeom prst="rect">
            <a:avLst/>
          </a:prstGeom>
          <a:solidFill>
            <a:srgbClr val="F3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a:p>
        </p:txBody>
      </p:sp>
    </p:spTree>
    <p:extLst>
      <p:ext uri="{BB962C8B-B14F-4D97-AF65-F5344CB8AC3E}">
        <p14:creationId xmlns:p14="http://schemas.microsoft.com/office/powerpoint/2010/main" val="1080001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website&#10;&#10;Description automatically generated">
            <a:extLst>
              <a:ext uri="{FF2B5EF4-FFF2-40B4-BE49-F238E27FC236}">
                <a16:creationId xmlns:a16="http://schemas.microsoft.com/office/drawing/2014/main" id="{267E9BB6-2EAA-13F0-FE3E-392A882097C2}"/>
              </a:ext>
            </a:extLst>
          </p:cNvPr>
          <p:cNvPicPr>
            <a:picLocks noChangeAspect="1"/>
          </p:cNvPicPr>
          <p:nvPr/>
        </p:nvPicPr>
        <p:blipFill rotWithShape="1">
          <a:blip r:embed="rId2"/>
          <a:srcRect t="19831"/>
          <a:stretch/>
        </p:blipFill>
        <p:spPr>
          <a:xfrm>
            <a:off x="299108" y="1801906"/>
            <a:ext cx="11593784" cy="4323697"/>
          </a:xfrm>
          <a:prstGeom prst="rect">
            <a:avLst/>
          </a:prstGeom>
        </p:spPr>
      </p:pic>
      <p:sp>
        <p:nvSpPr>
          <p:cNvPr id="7" name="Rectangle 6">
            <a:extLst>
              <a:ext uri="{FF2B5EF4-FFF2-40B4-BE49-F238E27FC236}">
                <a16:creationId xmlns:a16="http://schemas.microsoft.com/office/drawing/2014/main" id="{DF8DB71E-77B5-94F1-FA97-FB39A72D332E}"/>
              </a:ext>
            </a:extLst>
          </p:cNvPr>
          <p:cNvSpPr/>
          <p:nvPr/>
        </p:nvSpPr>
        <p:spPr>
          <a:xfrm>
            <a:off x="782051" y="2646946"/>
            <a:ext cx="3982453" cy="2920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5007C-6AE7-CB5D-D2BE-2A3548AB2905}"/>
              </a:ext>
            </a:extLst>
          </p:cNvPr>
          <p:cNvSpPr txBox="1"/>
          <p:nvPr/>
        </p:nvSpPr>
        <p:spPr>
          <a:xfrm>
            <a:off x="782051" y="2646947"/>
            <a:ext cx="3280193" cy="800219"/>
          </a:xfrm>
          <a:prstGeom prst="rect">
            <a:avLst/>
          </a:prstGeom>
          <a:noFill/>
        </p:spPr>
        <p:txBody>
          <a:bodyPr wrap="none" rtlCol="0">
            <a:spAutoFit/>
          </a:bodyPr>
          <a:lstStyle/>
          <a:p>
            <a:r>
              <a:rPr lang="en-US" sz="2800" b="1" dirty="0"/>
              <a:t>CHALLENGES</a:t>
            </a:r>
          </a:p>
          <a:p>
            <a:r>
              <a:rPr lang="en-US" dirty="0"/>
              <a:t>facing Public Transport System</a:t>
            </a:r>
          </a:p>
        </p:txBody>
      </p:sp>
      <p:sp>
        <p:nvSpPr>
          <p:cNvPr id="9" name="TextBox 8">
            <a:extLst>
              <a:ext uri="{FF2B5EF4-FFF2-40B4-BE49-F238E27FC236}">
                <a16:creationId xmlns:a16="http://schemas.microsoft.com/office/drawing/2014/main" id="{98EACA5F-5B05-36B8-4FE7-1788823CF622}"/>
              </a:ext>
            </a:extLst>
          </p:cNvPr>
          <p:cNvSpPr txBox="1"/>
          <p:nvPr/>
        </p:nvSpPr>
        <p:spPr>
          <a:xfrm>
            <a:off x="782051" y="3573379"/>
            <a:ext cx="3828677" cy="1277273"/>
          </a:xfrm>
          <a:prstGeom prst="rect">
            <a:avLst/>
          </a:prstGeom>
          <a:noFill/>
        </p:spPr>
        <p:txBody>
          <a:bodyPr wrap="square" rtlCol="0">
            <a:spAutoFit/>
          </a:bodyPr>
          <a:lstStyle/>
          <a:p>
            <a:r>
              <a:rPr lang="en-US" sz="1100" dirty="0"/>
              <a:t>Despite the exceptional system, the greatest challenge that would cripple the system is the presence of service delays. The biggest disruption till date is the incident on 25 September 2024 where a faulty train damaged the tracks on the East-West Line, leading to a 6-day disruption. This is the longest service disruption in Singapore’s MRT history and is estimated to have affected more than 800,000 people. </a:t>
            </a:r>
          </a:p>
        </p:txBody>
      </p:sp>
      <p:pic>
        <p:nvPicPr>
          <p:cNvPr id="2" name="Picture 1" descr="A graph of different colored squares&#10;&#10;Description automatically generated">
            <a:extLst>
              <a:ext uri="{FF2B5EF4-FFF2-40B4-BE49-F238E27FC236}">
                <a16:creationId xmlns:a16="http://schemas.microsoft.com/office/drawing/2014/main" id="{453BD2C1-FE01-6555-FADD-6576E9841A0F}"/>
              </a:ext>
            </a:extLst>
          </p:cNvPr>
          <p:cNvPicPr>
            <a:picLocks noChangeAspect="1"/>
          </p:cNvPicPr>
          <p:nvPr/>
        </p:nvPicPr>
        <p:blipFill>
          <a:blip r:embed="rId3"/>
          <a:stretch>
            <a:fillRect/>
          </a:stretch>
        </p:blipFill>
        <p:spPr>
          <a:xfrm>
            <a:off x="5327392" y="2050276"/>
            <a:ext cx="6565500" cy="4075327"/>
          </a:xfrm>
          <a:prstGeom prst="rect">
            <a:avLst/>
          </a:prstGeom>
        </p:spPr>
      </p:pic>
    </p:spTree>
    <p:extLst>
      <p:ext uri="{BB962C8B-B14F-4D97-AF65-F5344CB8AC3E}">
        <p14:creationId xmlns:p14="http://schemas.microsoft.com/office/powerpoint/2010/main" val="40909280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208</TotalTime>
  <Words>542</Words>
  <Application>Microsoft Macintosh PowerPoint</Application>
  <PresentationFormat>Widescreen</PresentationFormat>
  <Paragraphs>53</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Aptos Display</vt:lpstr>
      <vt:lpstr>Arial</vt:lpstr>
      <vt:lpstr>Office Theme</vt:lpstr>
      <vt:lpstr>Colour Scheme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#CHIN JIA HUI#</dc:creator>
  <cp:lastModifiedBy>#CHIN JIA HUI#</cp:lastModifiedBy>
  <cp:revision>1</cp:revision>
  <dcterms:created xsi:type="dcterms:W3CDTF">2024-10-22T13:34:29Z</dcterms:created>
  <dcterms:modified xsi:type="dcterms:W3CDTF">2024-10-22T17:02:37Z</dcterms:modified>
</cp:coreProperties>
</file>